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4"/>
  </p:sldMasterIdLst>
  <p:notesMasterIdLst>
    <p:notesMasterId r:id="rId24"/>
  </p:notesMasterIdLst>
  <p:handoutMasterIdLst>
    <p:handoutMasterId r:id="rId25"/>
  </p:handoutMasterIdLst>
  <p:sldIdLst>
    <p:sldId id="257" r:id="rId5"/>
    <p:sldId id="301" r:id="rId6"/>
    <p:sldId id="292" r:id="rId7"/>
    <p:sldId id="289" r:id="rId8"/>
    <p:sldId id="299" r:id="rId9"/>
    <p:sldId id="294" r:id="rId10"/>
    <p:sldId id="258" r:id="rId11"/>
    <p:sldId id="288" r:id="rId12"/>
    <p:sldId id="287" r:id="rId13"/>
    <p:sldId id="275" r:id="rId14"/>
    <p:sldId id="296" r:id="rId15"/>
    <p:sldId id="276" r:id="rId16"/>
    <p:sldId id="304" r:id="rId17"/>
    <p:sldId id="305" r:id="rId18"/>
    <p:sldId id="295" r:id="rId19"/>
    <p:sldId id="297" r:id="rId20"/>
    <p:sldId id="298" r:id="rId21"/>
    <p:sldId id="303" r:id="rId22"/>
    <p:sldId id="306"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0236" autoAdjust="0"/>
  </p:normalViewPr>
  <p:slideViewPr>
    <p:cSldViewPr>
      <p:cViewPr varScale="1">
        <p:scale>
          <a:sx n="104" d="100"/>
          <a:sy n="104" d="100"/>
        </p:scale>
        <p:origin x="1908" y="102"/>
      </p:cViewPr>
      <p:guideLst>
        <p:guide orient="horz" pos="2160"/>
        <p:guide pos="2880"/>
      </p:guideLst>
    </p:cSldViewPr>
  </p:slideViewPr>
  <p:outlineViewPr>
    <p:cViewPr>
      <p:scale>
        <a:sx n="33" d="100"/>
        <a:sy n="33" d="100"/>
      </p:scale>
      <p:origin x="0" y="498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40"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E38399-5482-BAB7-3864-4E2C90C302DB}"/>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4A98F43A-AFCC-8CD9-B8BA-4AF89FE5671D}"/>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BB06AB94-AFD8-0D4A-B4B9-859AE159A3E5}" type="datetimeFigureOut">
              <a:rPr lang="en-GB"/>
              <a:pPr>
                <a:defRPr/>
              </a:pPr>
              <a:t>16/10/2024</a:t>
            </a:fld>
            <a:endParaRPr lang="en-GB"/>
          </a:p>
        </p:txBody>
      </p:sp>
      <p:sp>
        <p:nvSpPr>
          <p:cNvPr id="4" name="Footer Placeholder 3">
            <a:extLst>
              <a:ext uri="{FF2B5EF4-FFF2-40B4-BE49-F238E27FC236}">
                <a16:creationId xmlns:a16="http://schemas.microsoft.com/office/drawing/2014/main" id="{30FBB3E1-E945-21DC-A72A-8E1740A7FC75}"/>
              </a:ext>
            </a:extLst>
          </p:cNvPr>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a:extLst>
              <a:ext uri="{FF2B5EF4-FFF2-40B4-BE49-F238E27FC236}">
                <a16:creationId xmlns:a16="http://schemas.microsoft.com/office/drawing/2014/main" id="{000511D5-AF37-AAC2-8978-C61896C854C2}"/>
              </a:ext>
            </a:extLst>
          </p:cNvPr>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AFFFBAF-ACDE-5146-82BD-D108DC5B0C04}"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9D389C5-3DB3-9773-4F9E-91A5FBD768E2}"/>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Times New Roman" pitchFamily="18" charset="0"/>
              </a:defRPr>
            </a:lvl1pPr>
          </a:lstStyle>
          <a:p>
            <a:pPr>
              <a:defRPr/>
            </a:pPr>
            <a:endParaRPr lang="en-GB"/>
          </a:p>
        </p:txBody>
      </p:sp>
      <p:sp>
        <p:nvSpPr>
          <p:cNvPr id="6147" name="Rectangle 3">
            <a:extLst>
              <a:ext uri="{FF2B5EF4-FFF2-40B4-BE49-F238E27FC236}">
                <a16:creationId xmlns:a16="http://schemas.microsoft.com/office/drawing/2014/main" id="{190D84BF-BBED-0908-6EFB-CA268A08E34D}"/>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endParaRPr lang="en-GB"/>
          </a:p>
        </p:txBody>
      </p:sp>
      <p:sp>
        <p:nvSpPr>
          <p:cNvPr id="47108" name="Rectangle 4">
            <a:extLst>
              <a:ext uri="{FF2B5EF4-FFF2-40B4-BE49-F238E27FC236}">
                <a16:creationId xmlns:a16="http://schemas.microsoft.com/office/drawing/2014/main" id="{9435B28F-FF7B-8C3A-AE15-B93A0D8D47E6}"/>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D5A791CF-BFFE-0D27-1871-0F7929FF9698}"/>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a:extLst>
              <a:ext uri="{FF2B5EF4-FFF2-40B4-BE49-F238E27FC236}">
                <a16:creationId xmlns:a16="http://schemas.microsoft.com/office/drawing/2014/main" id="{64DCB446-B25B-08B8-52C1-CFBB8115C10D}"/>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Times New Roman" pitchFamily="18" charset="0"/>
              </a:defRPr>
            </a:lvl1pPr>
          </a:lstStyle>
          <a:p>
            <a:pPr>
              <a:defRPr/>
            </a:pPr>
            <a:endParaRPr lang="en-GB"/>
          </a:p>
        </p:txBody>
      </p:sp>
      <p:sp>
        <p:nvSpPr>
          <p:cNvPr id="6151" name="Rectangle 7">
            <a:extLst>
              <a:ext uri="{FF2B5EF4-FFF2-40B4-BE49-F238E27FC236}">
                <a16:creationId xmlns:a16="http://schemas.microsoft.com/office/drawing/2014/main" id="{7020336C-C7A7-F9A6-10D0-ADD25D390CD5}"/>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fld id="{53575F54-42CF-0140-AFEA-7DCC8256C363}"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7BC518D5-88CA-1A20-7F65-5D0E594EAE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5F33E60E-FA52-4942-8924-D6AF0FD7FA2A}" type="slidenum">
              <a:rPr lang="en-GB" altLang="en-US" sz="1200">
                <a:solidFill>
                  <a:schemeClr val="tx1"/>
                </a:solidFill>
                <a:latin typeface="Times New Roman" panose="02020603050405020304" pitchFamily="18" charset="0"/>
              </a:rPr>
              <a:pPr/>
              <a:t>1</a:t>
            </a:fld>
            <a:endParaRPr lang="en-GB" altLang="en-US" sz="1200">
              <a:solidFill>
                <a:schemeClr val="tx1"/>
              </a:solidFill>
              <a:latin typeface="Times New Roman" panose="02020603050405020304" pitchFamily="18" charset="0"/>
            </a:endParaRPr>
          </a:p>
        </p:txBody>
      </p:sp>
      <p:sp>
        <p:nvSpPr>
          <p:cNvPr id="49155" name="Rectangle 2">
            <a:extLst>
              <a:ext uri="{FF2B5EF4-FFF2-40B4-BE49-F238E27FC236}">
                <a16:creationId xmlns:a16="http://schemas.microsoft.com/office/drawing/2014/main" id="{FEFC95C1-96AC-AA99-780E-C3168E0E2EFB}"/>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4E04CF93-1348-7167-EB53-57DF68F839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t>Must mentioon the tree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A90962E4-950D-D7D6-D1C4-DC0F901E00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0E3065B6-3C32-B340-B77D-17DABE82AE39}" type="slidenum">
              <a:rPr lang="en-GB" altLang="en-US" sz="1200">
                <a:solidFill>
                  <a:schemeClr val="tx1"/>
                </a:solidFill>
                <a:latin typeface="Times New Roman" panose="02020603050405020304" pitchFamily="18" charset="0"/>
              </a:rPr>
              <a:pPr/>
              <a:t>3</a:t>
            </a:fld>
            <a:endParaRPr lang="en-GB" altLang="en-US" sz="1200">
              <a:solidFill>
                <a:schemeClr val="tx1"/>
              </a:solidFill>
              <a:latin typeface="Times New Roman" panose="02020603050405020304" pitchFamily="18" charset="0"/>
            </a:endParaRPr>
          </a:p>
        </p:txBody>
      </p:sp>
      <p:sp>
        <p:nvSpPr>
          <p:cNvPr id="50179" name="Rectangle 2">
            <a:extLst>
              <a:ext uri="{FF2B5EF4-FFF2-40B4-BE49-F238E27FC236}">
                <a16:creationId xmlns:a16="http://schemas.microsoft.com/office/drawing/2014/main" id="{A1D95754-32EA-3C68-AE0F-5E96B4FD7280}"/>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7192C802-239A-86AE-F4A7-CF811C6438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0A4B15B0-0FBF-2B93-1C1C-114722675190}"/>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5C3E1D22-EA9D-9CED-E407-56496E7EA7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1204" name="Slide Number Placeholder 3">
            <a:extLst>
              <a:ext uri="{FF2B5EF4-FFF2-40B4-BE49-F238E27FC236}">
                <a16:creationId xmlns:a16="http://schemas.microsoft.com/office/drawing/2014/main" id="{CC0A9237-E294-05AD-B3A7-D692BD6680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F779381E-D9D8-0D45-B204-AE3EBC2803B8}" type="slidenum">
              <a:rPr lang="en-GB" altLang="en-US" sz="1200">
                <a:solidFill>
                  <a:schemeClr val="tx1"/>
                </a:solidFill>
                <a:latin typeface="Times New Roman" panose="02020603050405020304" pitchFamily="18" charset="0"/>
              </a:rPr>
              <a:pPr/>
              <a:t>5</a:t>
            </a:fld>
            <a:endParaRPr lang="en-GB" altLang="en-US" sz="1200">
              <a:solidFill>
                <a:schemeClr val="tx1"/>
              </a:solidFill>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32EEC5A1-BF05-3020-BD4B-6E41905D25AD}"/>
              </a:ext>
            </a:extLst>
          </p:cNvPr>
          <p:cNvSpPr>
            <a:spLocks noGrp="1" noRot="1" noChangeAspect="1" noTextEdit="1"/>
          </p:cNvSpPr>
          <p:nvPr>
            <p:ph type="sldImg"/>
          </p:nvPr>
        </p:nvSpPr>
        <p:spPr>
          <a:ln/>
        </p:spPr>
      </p:sp>
      <p:sp>
        <p:nvSpPr>
          <p:cNvPr id="52227" name="Notes Placeholder 2">
            <a:extLst>
              <a:ext uri="{FF2B5EF4-FFF2-40B4-BE49-F238E27FC236}">
                <a16:creationId xmlns:a16="http://schemas.microsoft.com/office/drawing/2014/main" id="{9CB36DC9-F898-D7A3-F0A3-798226F5FC4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2228" name="Slide Number Placeholder 3">
            <a:extLst>
              <a:ext uri="{FF2B5EF4-FFF2-40B4-BE49-F238E27FC236}">
                <a16:creationId xmlns:a16="http://schemas.microsoft.com/office/drawing/2014/main" id="{CFB660FB-3BEC-167C-C6B0-D208C21A2B7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D26A2762-A68A-3A46-A6DA-1E36F49D644D}" type="slidenum">
              <a:rPr lang="en-GB" altLang="en-US" sz="1200">
                <a:solidFill>
                  <a:schemeClr val="tx1"/>
                </a:solidFill>
                <a:latin typeface="Times New Roman" panose="02020603050405020304" pitchFamily="18" charset="0"/>
              </a:rPr>
              <a:pPr/>
              <a:t>10</a:t>
            </a:fld>
            <a:endParaRPr lang="en-GB" altLang="en-US" sz="1200">
              <a:solidFill>
                <a:schemeClr val="tx1"/>
              </a:solidFill>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94B4DF0-40E2-3C94-21FC-1494FFCAE9FF}"/>
              </a:ext>
            </a:extLst>
          </p:cNvPr>
          <p:cNvSpPr>
            <a:spLocks noGrp="1" noRot="1" noChangeAspect="1" noTextEdit="1"/>
          </p:cNvSpPr>
          <p:nvPr>
            <p:ph type="sldImg"/>
          </p:nvPr>
        </p:nvSpPr>
        <p:spPr>
          <a:ln/>
        </p:spPr>
      </p:sp>
      <p:sp>
        <p:nvSpPr>
          <p:cNvPr id="56323" name="Notes Placeholder 2">
            <a:extLst>
              <a:ext uri="{FF2B5EF4-FFF2-40B4-BE49-F238E27FC236}">
                <a16:creationId xmlns:a16="http://schemas.microsoft.com/office/drawing/2014/main" id="{26CEF093-1B7C-5B69-0A7D-57BCA2DE219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6324" name="Slide Number Placeholder 3">
            <a:extLst>
              <a:ext uri="{FF2B5EF4-FFF2-40B4-BE49-F238E27FC236}">
                <a16:creationId xmlns:a16="http://schemas.microsoft.com/office/drawing/2014/main" id="{B31FAD76-F357-84DD-FE96-9C262F9536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75E3473A-C329-B147-8DA1-005E9F988D4E}" type="slidenum">
              <a:rPr lang="en-GB" altLang="en-US" sz="1200">
                <a:solidFill>
                  <a:schemeClr val="tx1"/>
                </a:solidFill>
                <a:latin typeface="Times New Roman" panose="02020603050405020304" pitchFamily="18" charset="0"/>
              </a:rPr>
              <a:pPr/>
              <a:t>11</a:t>
            </a:fld>
            <a:endParaRPr lang="en-GB" altLang="en-US" sz="1200">
              <a:solidFill>
                <a:schemeClr val="tx1"/>
              </a:solidFill>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C3C3E685-1A3E-B1E9-C7A6-D4E6C0840591}"/>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DE696813-5F72-1A30-384F-85EF50D9A0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a:extLst>
              <a:ext uri="{FF2B5EF4-FFF2-40B4-BE49-F238E27FC236}">
                <a16:creationId xmlns:a16="http://schemas.microsoft.com/office/drawing/2014/main" id="{8584E5C6-111A-6AAE-364A-75AA27B540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fld id="{143891C3-F3C7-C442-A62E-D0F2804F311D}" type="slidenum">
              <a:rPr lang="en-GB" altLang="en-US" sz="1200">
                <a:solidFill>
                  <a:schemeClr val="tx1"/>
                </a:solidFill>
                <a:latin typeface="Times New Roman" panose="02020603050405020304" pitchFamily="18" charset="0"/>
              </a:rPr>
              <a:pPr/>
              <a:t>16</a:t>
            </a:fld>
            <a:endParaRPr lang="en-GB" altLang="en-US" sz="1200">
              <a:solidFill>
                <a:schemeClr val="tx1"/>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D48014B3-E356-E942-9823-58E7222890C8}" type="slidenum">
              <a:rPr lang="en-GB" altLang="en-US" smtClean="0"/>
              <a:pPr/>
              <a:t>‹#›</a:t>
            </a:fld>
            <a:endParaRPr lang="en-GB" altLang="en-US"/>
          </a:p>
        </p:txBody>
      </p:sp>
    </p:spTree>
    <p:extLst>
      <p:ext uri="{BB962C8B-B14F-4D97-AF65-F5344CB8AC3E}">
        <p14:creationId xmlns:p14="http://schemas.microsoft.com/office/powerpoint/2010/main" val="207752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A98B6739-9EC7-F645-A4BD-16CCF82076C0}" type="slidenum">
              <a:rPr lang="en-GB" altLang="en-US" smtClean="0"/>
              <a:pPr/>
              <a:t>‹#›</a:t>
            </a:fld>
            <a:endParaRPr lang="en-GB" altLang="en-US"/>
          </a:p>
        </p:txBody>
      </p:sp>
    </p:spTree>
    <p:extLst>
      <p:ext uri="{BB962C8B-B14F-4D97-AF65-F5344CB8AC3E}">
        <p14:creationId xmlns:p14="http://schemas.microsoft.com/office/powerpoint/2010/main" val="380404963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A98B6739-9EC7-F645-A4BD-16CCF82076C0}" type="slidenum">
              <a:rPr lang="en-GB" altLang="en-US" smtClean="0"/>
              <a:pPr/>
              <a:t>‹#›</a:t>
            </a:fld>
            <a:endParaRPr lang="en-GB"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0415168"/>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A98B6739-9EC7-F645-A4BD-16CCF82076C0}" type="slidenum">
              <a:rPr lang="en-GB" altLang="en-US" smtClean="0"/>
              <a:pPr/>
              <a:t>‹#›</a:t>
            </a:fld>
            <a:endParaRPr lang="en-GB" altLang="en-US"/>
          </a:p>
        </p:txBody>
      </p:sp>
    </p:spTree>
    <p:extLst>
      <p:ext uri="{BB962C8B-B14F-4D97-AF65-F5344CB8AC3E}">
        <p14:creationId xmlns:p14="http://schemas.microsoft.com/office/powerpoint/2010/main" val="30777468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A98B6739-9EC7-F645-A4BD-16CCF82076C0}" type="slidenum">
              <a:rPr lang="en-GB" altLang="en-US" smtClean="0"/>
              <a:pPr/>
              <a:t>‹#›</a:t>
            </a:fld>
            <a:endParaRPr lang="en-GB"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965560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A98B6739-9EC7-F645-A4BD-16CCF82076C0}" type="slidenum">
              <a:rPr lang="en-GB" altLang="en-US" smtClean="0"/>
              <a:pPr/>
              <a:t>‹#›</a:t>
            </a:fld>
            <a:endParaRPr lang="en-GB" altLang="en-US"/>
          </a:p>
        </p:txBody>
      </p:sp>
    </p:spTree>
    <p:extLst>
      <p:ext uri="{BB962C8B-B14F-4D97-AF65-F5344CB8AC3E}">
        <p14:creationId xmlns:p14="http://schemas.microsoft.com/office/powerpoint/2010/main" val="1581790351"/>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B09E1449-2306-CB42-95E4-1F849B39828C}" type="slidenum">
              <a:rPr lang="en-GB" altLang="en-US" smtClean="0"/>
              <a:pPr/>
              <a:t>‹#›</a:t>
            </a:fld>
            <a:endParaRPr lang="en-GB" altLang="en-US"/>
          </a:p>
        </p:txBody>
      </p:sp>
    </p:spTree>
    <p:extLst>
      <p:ext uri="{BB962C8B-B14F-4D97-AF65-F5344CB8AC3E}">
        <p14:creationId xmlns:p14="http://schemas.microsoft.com/office/powerpoint/2010/main" val="188836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1C96EC1E-6CE4-824C-94C9-78ACA614DDCD}" type="slidenum">
              <a:rPr lang="en-GB" altLang="en-US" smtClean="0"/>
              <a:pPr/>
              <a:t>‹#›</a:t>
            </a:fld>
            <a:endParaRPr lang="en-GB" altLang="en-US"/>
          </a:p>
        </p:txBody>
      </p:sp>
    </p:spTree>
    <p:extLst>
      <p:ext uri="{BB962C8B-B14F-4D97-AF65-F5344CB8AC3E}">
        <p14:creationId xmlns:p14="http://schemas.microsoft.com/office/powerpoint/2010/main" val="3930704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069C25-9218-C2F4-01A1-9AE11261A5FB}"/>
              </a:ext>
            </a:extLst>
          </p:cNvPr>
          <p:cNvSpPr>
            <a:spLocks noGrp="1"/>
          </p:cNvSpPr>
          <p:nvPr>
            <p:ph type="dt" sz="half" idx="10"/>
          </p:nvPr>
        </p:nvSpPr>
        <p:spPr>
          <a:xfrm>
            <a:off x="685800" y="6248400"/>
            <a:ext cx="1905000" cy="457200"/>
          </a:xfrm>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id="{608093E7-73A6-7719-D6E6-99B6A0D41B19}"/>
              </a:ext>
            </a:extLst>
          </p:cNvPr>
          <p:cNvSpPr>
            <a:spLocks noGrp="1"/>
          </p:cNvSpPr>
          <p:nvPr>
            <p:ph type="ftr" sz="quarter" idx="11"/>
          </p:nvPr>
        </p:nvSpPr>
        <p:spPr>
          <a:xfrm>
            <a:off x="3124200" y="6248400"/>
            <a:ext cx="2895600" cy="457200"/>
          </a:xfrm>
        </p:spPr>
        <p:txBody>
          <a:bodyPr/>
          <a:lstStyle>
            <a:lvl1pPr>
              <a:defRPr sz="1400" b="0">
                <a:solidFill>
                  <a:schemeClr val="accent2"/>
                </a:solidFill>
              </a:defRPr>
            </a:lvl1pPr>
          </a:lstStyle>
          <a:p>
            <a:pPr>
              <a:defRPr/>
            </a:pPr>
            <a:endParaRPr lang="en-GB"/>
          </a:p>
          <a:p>
            <a:pPr>
              <a:defRPr/>
            </a:pPr>
            <a:r>
              <a:rPr lang="en-GB"/>
              <a:t>KS2 SATS - May 2011</a:t>
            </a:r>
          </a:p>
        </p:txBody>
      </p:sp>
      <p:sp>
        <p:nvSpPr>
          <p:cNvPr id="7" name="Slide Number Placeholder 6">
            <a:extLst>
              <a:ext uri="{FF2B5EF4-FFF2-40B4-BE49-F238E27FC236}">
                <a16:creationId xmlns:a16="http://schemas.microsoft.com/office/drawing/2014/main" id="{6C3498D7-AB18-6246-D950-00C22C3BF5DD}"/>
              </a:ext>
            </a:extLst>
          </p:cNvPr>
          <p:cNvSpPr>
            <a:spLocks noGrp="1"/>
          </p:cNvSpPr>
          <p:nvPr>
            <p:ph type="sldNum" sz="quarter" idx="12"/>
          </p:nvPr>
        </p:nvSpPr>
        <p:spPr>
          <a:xfrm>
            <a:off x="6553200" y="6248400"/>
            <a:ext cx="1905000" cy="457200"/>
          </a:xfrm>
        </p:spPr>
        <p:txBody>
          <a:bodyPr/>
          <a:lstStyle>
            <a:lvl1pPr>
              <a:defRPr/>
            </a:lvl1pPr>
          </a:lstStyle>
          <a:p>
            <a:fld id="{59B8F5C3-900A-644E-9056-A0C6778B550F}" type="slidenum">
              <a:rPr lang="en-GB" altLang="en-US"/>
              <a:pPr/>
              <a:t>‹#›</a:t>
            </a:fld>
            <a:endParaRPr lang="en-GB" altLang="en-US"/>
          </a:p>
        </p:txBody>
      </p:sp>
    </p:spTree>
    <p:extLst>
      <p:ext uri="{BB962C8B-B14F-4D97-AF65-F5344CB8AC3E}">
        <p14:creationId xmlns:p14="http://schemas.microsoft.com/office/powerpoint/2010/main" val="12169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32F767DA-9A41-E449-A82A-D53A1877652C}" type="slidenum">
              <a:rPr lang="en-GB" altLang="en-US" smtClean="0"/>
              <a:pPr/>
              <a:t>‹#›</a:t>
            </a:fld>
            <a:endParaRPr lang="en-GB" altLang="en-US"/>
          </a:p>
        </p:txBody>
      </p:sp>
    </p:spTree>
    <p:extLst>
      <p:ext uri="{BB962C8B-B14F-4D97-AF65-F5344CB8AC3E}">
        <p14:creationId xmlns:p14="http://schemas.microsoft.com/office/powerpoint/2010/main" val="376997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a:p>
            <a:pPr>
              <a:defRPr/>
            </a:pPr>
            <a:r>
              <a:rPr lang="en-GB"/>
              <a:t>KS2 SATS - May 2011</a:t>
            </a:r>
          </a:p>
        </p:txBody>
      </p:sp>
      <p:sp>
        <p:nvSpPr>
          <p:cNvPr id="6" name="Slide Number Placeholder 5"/>
          <p:cNvSpPr>
            <a:spLocks noGrp="1"/>
          </p:cNvSpPr>
          <p:nvPr>
            <p:ph type="sldNum" sz="quarter" idx="12"/>
          </p:nvPr>
        </p:nvSpPr>
        <p:spPr/>
        <p:txBody>
          <a:bodyPr/>
          <a:lstStyle/>
          <a:p>
            <a:fld id="{025E3488-1F96-8240-AEEE-3CCEC6EDE95C}" type="slidenum">
              <a:rPr lang="en-GB" altLang="en-US" smtClean="0"/>
              <a:pPr/>
              <a:t>‹#›</a:t>
            </a:fld>
            <a:endParaRPr lang="en-GB" altLang="en-US"/>
          </a:p>
        </p:txBody>
      </p:sp>
    </p:spTree>
    <p:extLst>
      <p:ext uri="{BB962C8B-B14F-4D97-AF65-F5344CB8AC3E}">
        <p14:creationId xmlns:p14="http://schemas.microsoft.com/office/powerpoint/2010/main" val="196138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GB"/>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a:p>
            <a:pPr>
              <a:defRPr/>
            </a:pPr>
            <a:r>
              <a:rPr lang="en-GB"/>
              <a:t>KS2 SATS - May 2011</a:t>
            </a:r>
          </a:p>
        </p:txBody>
      </p:sp>
      <p:sp>
        <p:nvSpPr>
          <p:cNvPr id="7" name="Slide Number Placeholder 6"/>
          <p:cNvSpPr>
            <a:spLocks noGrp="1"/>
          </p:cNvSpPr>
          <p:nvPr>
            <p:ph type="sldNum" sz="quarter" idx="12"/>
          </p:nvPr>
        </p:nvSpPr>
        <p:spPr/>
        <p:txBody>
          <a:bodyPr/>
          <a:lstStyle/>
          <a:p>
            <a:fld id="{1971090F-683E-D94D-803E-DD7DC4106A94}" type="slidenum">
              <a:rPr lang="en-GB" altLang="en-US" smtClean="0"/>
              <a:pPr/>
              <a:t>‹#›</a:t>
            </a:fld>
            <a:endParaRPr lang="en-GB" altLang="en-US"/>
          </a:p>
        </p:txBody>
      </p:sp>
    </p:spTree>
    <p:extLst>
      <p:ext uri="{BB962C8B-B14F-4D97-AF65-F5344CB8AC3E}">
        <p14:creationId xmlns:p14="http://schemas.microsoft.com/office/powerpoint/2010/main" val="158604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a:p>
            <a:pPr>
              <a:defRPr/>
            </a:pPr>
            <a:r>
              <a:rPr lang="en-GB"/>
              <a:t>KS2 SATS - May 2011</a:t>
            </a:r>
          </a:p>
        </p:txBody>
      </p:sp>
      <p:sp>
        <p:nvSpPr>
          <p:cNvPr id="9" name="Slide Number Placeholder 8"/>
          <p:cNvSpPr>
            <a:spLocks noGrp="1"/>
          </p:cNvSpPr>
          <p:nvPr>
            <p:ph type="sldNum" sz="quarter" idx="12"/>
          </p:nvPr>
        </p:nvSpPr>
        <p:spPr/>
        <p:txBody>
          <a:bodyPr/>
          <a:lstStyle/>
          <a:p>
            <a:fld id="{CC9AAD80-CDFC-1C4D-8551-00624A6C2F13}" type="slidenum">
              <a:rPr lang="en-GB" altLang="en-US" smtClean="0"/>
              <a:pPr/>
              <a:t>‹#›</a:t>
            </a:fld>
            <a:endParaRPr lang="en-GB" altLang="en-US"/>
          </a:p>
        </p:txBody>
      </p:sp>
    </p:spTree>
    <p:extLst>
      <p:ext uri="{BB962C8B-B14F-4D97-AF65-F5344CB8AC3E}">
        <p14:creationId xmlns:p14="http://schemas.microsoft.com/office/powerpoint/2010/main" val="241154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a:p>
            <a:pPr>
              <a:defRPr/>
            </a:pPr>
            <a:r>
              <a:rPr lang="en-GB"/>
              <a:t>KS2 SATS - May 2011</a:t>
            </a:r>
          </a:p>
        </p:txBody>
      </p:sp>
      <p:sp>
        <p:nvSpPr>
          <p:cNvPr id="5" name="Slide Number Placeholder 4"/>
          <p:cNvSpPr>
            <a:spLocks noGrp="1"/>
          </p:cNvSpPr>
          <p:nvPr>
            <p:ph type="sldNum" sz="quarter" idx="12"/>
          </p:nvPr>
        </p:nvSpPr>
        <p:spPr/>
        <p:txBody>
          <a:bodyPr/>
          <a:lstStyle/>
          <a:p>
            <a:fld id="{AEB37BDE-8874-C74A-BACC-57830796EAF2}" type="slidenum">
              <a:rPr lang="en-GB" altLang="en-US" smtClean="0"/>
              <a:pPr/>
              <a:t>‹#›</a:t>
            </a:fld>
            <a:endParaRPr lang="en-GB" altLang="en-US"/>
          </a:p>
        </p:txBody>
      </p:sp>
    </p:spTree>
    <p:extLst>
      <p:ext uri="{BB962C8B-B14F-4D97-AF65-F5344CB8AC3E}">
        <p14:creationId xmlns:p14="http://schemas.microsoft.com/office/powerpoint/2010/main" val="213447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a:p>
            <a:pPr>
              <a:defRPr/>
            </a:pPr>
            <a:r>
              <a:rPr lang="en-GB"/>
              <a:t>KS2 SATS - May 2011</a:t>
            </a:r>
          </a:p>
        </p:txBody>
      </p:sp>
      <p:sp>
        <p:nvSpPr>
          <p:cNvPr id="4" name="Slide Number Placeholder 3"/>
          <p:cNvSpPr>
            <a:spLocks noGrp="1"/>
          </p:cNvSpPr>
          <p:nvPr>
            <p:ph type="sldNum" sz="quarter" idx="12"/>
          </p:nvPr>
        </p:nvSpPr>
        <p:spPr/>
        <p:txBody>
          <a:bodyPr/>
          <a:lstStyle/>
          <a:p>
            <a:fld id="{87074829-0FEA-3241-8226-B4DF52262BD4}" type="slidenum">
              <a:rPr lang="en-GB" altLang="en-US" smtClean="0"/>
              <a:pPr/>
              <a:t>‹#›</a:t>
            </a:fld>
            <a:endParaRPr lang="en-GB" altLang="en-US"/>
          </a:p>
        </p:txBody>
      </p:sp>
    </p:spTree>
    <p:extLst>
      <p:ext uri="{BB962C8B-B14F-4D97-AF65-F5344CB8AC3E}">
        <p14:creationId xmlns:p14="http://schemas.microsoft.com/office/powerpoint/2010/main" val="1498412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a:p>
            <a:pPr>
              <a:defRPr/>
            </a:pPr>
            <a:r>
              <a:rPr lang="en-GB"/>
              <a:t>KS2 SATS - May 2011</a:t>
            </a:r>
          </a:p>
        </p:txBody>
      </p:sp>
      <p:sp>
        <p:nvSpPr>
          <p:cNvPr id="7" name="Slide Number Placeholder 6"/>
          <p:cNvSpPr>
            <a:spLocks noGrp="1"/>
          </p:cNvSpPr>
          <p:nvPr>
            <p:ph type="sldNum" sz="quarter" idx="12"/>
          </p:nvPr>
        </p:nvSpPr>
        <p:spPr/>
        <p:txBody>
          <a:bodyPr/>
          <a:lstStyle/>
          <a:p>
            <a:fld id="{404D2E11-5695-8E4B-B130-FE5E08591EEC}" type="slidenum">
              <a:rPr lang="en-GB" altLang="en-US" smtClean="0"/>
              <a:pPr/>
              <a:t>‹#›</a:t>
            </a:fld>
            <a:endParaRPr lang="en-GB" altLang="en-US"/>
          </a:p>
        </p:txBody>
      </p:sp>
    </p:spTree>
    <p:extLst>
      <p:ext uri="{BB962C8B-B14F-4D97-AF65-F5344CB8AC3E}">
        <p14:creationId xmlns:p14="http://schemas.microsoft.com/office/powerpoint/2010/main" val="233654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02FBA4-341E-D841-96DC-5AF27A2CC6F1}" type="slidenum">
              <a:rPr lang="en-GB" altLang="en-US" smtClean="0"/>
              <a:pPr/>
              <a:t>‹#›</a:t>
            </a:fld>
            <a:endParaRPr lang="en-GB" altLang="en-US"/>
          </a:p>
        </p:txBody>
      </p:sp>
    </p:spTree>
    <p:extLst>
      <p:ext uri="{BB962C8B-B14F-4D97-AF65-F5344CB8AC3E}">
        <p14:creationId xmlns:p14="http://schemas.microsoft.com/office/powerpoint/2010/main" val="402024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a:p>
            <a:pPr>
              <a:defRPr/>
            </a:pPr>
            <a:r>
              <a:rPr lang="en-GB"/>
              <a:t>KS2 SATS - May 2011</a:t>
            </a: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98B6739-9EC7-F645-A4BD-16CCF82076C0}" type="slidenum">
              <a:rPr lang="en-GB" altLang="en-US" smtClean="0"/>
              <a:pPr/>
              <a:t>‹#›</a:t>
            </a:fld>
            <a:endParaRPr lang="en-GB" altLang="en-US"/>
          </a:p>
        </p:txBody>
      </p:sp>
      <p:pic>
        <p:nvPicPr>
          <p:cNvPr id="18" name="Picture 7" descr="oakworthtree">
            <a:extLst>
              <a:ext uri="{FF2B5EF4-FFF2-40B4-BE49-F238E27FC236}">
                <a16:creationId xmlns:a16="http://schemas.microsoft.com/office/drawing/2014/main" id="{0C54B6DD-62BA-B4A1-FCEF-FF661C7F3010}"/>
              </a:ext>
            </a:extLst>
          </p:cNvPr>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7656513" y="5791200"/>
            <a:ext cx="795337"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530545"/>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 id="2147484392" r:id="rId12"/>
    <p:sldLayoutId id="2147484393" r:id="rId13"/>
    <p:sldLayoutId id="2147484394" r:id="rId14"/>
    <p:sldLayoutId id="2147484395" r:id="rId15"/>
    <p:sldLayoutId id="2147484396" r:id="rId16"/>
    <p:sldLayoutId id="2147484397" r:id="rId17"/>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3D2147F-2E7E-BFA1-9286-31600CA4164A}"/>
              </a:ext>
            </a:extLst>
          </p:cNvPr>
          <p:cNvSpPr>
            <a:spLocks noGrp="1" noChangeArrowheads="1"/>
          </p:cNvSpPr>
          <p:nvPr>
            <p:ph type="title"/>
          </p:nvPr>
        </p:nvSpPr>
        <p:spPr>
          <a:xfrm>
            <a:off x="349250" y="333375"/>
            <a:ext cx="8459788" cy="936625"/>
          </a:xfrm>
        </p:spPr>
        <p:txBody>
          <a:bodyPr>
            <a:normAutofit/>
          </a:bodyPr>
          <a:lstStyle/>
          <a:p>
            <a:pPr eaLnBrk="1" hangingPunct="1"/>
            <a:r>
              <a:rPr lang="en-GB" altLang="en-US" sz="5400" b="1" dirty="0">
                <a:latin typeface="Arial" panose="020B0604020202020204" pitchFamily="34" charset="0"/>
                <a:cs typeface="Arial" panose="020B0604020202020204" pitchFamily="34" charset="0"/>
              </a:rPr>
              <a:t>Key Stage 2 SATS</a:t>
            </a:r>
          </a:p>
        </p:txBody>
      </p:sp>
      <p:sp>
        <p:nvSpPr>
          <p:cNvPr id="15363" name="Rectangle 3">
            <a:extLst>
              <a:ext uri="{FF2B5EF4-FFF2-40B4-BE49-F238E27FC236}">
                <a16:creationId xmlns:a16="http://schemas.microsoft.com/office/drawing/2014/main" id="{071A8F55-2D98-6F5E-9EF1-ECB84BB94C50}"/>
              </a:ext>
            </a:extLst>
          </p:cNvPr>
          <p:cNvSpPr>
            <a:spLocks noGrp="1" noChangeArrowheads="1"/>
          </p:cNvSpPr>
          <p:nvPr>
            <p:ph type="body" sz="half" idx="1"/>
          </p:nvPr>
        </p:nvSpPr>
        <p:spPr/>
        <p:txBody>
          <a:bodyPr/>
          <a:lstStyle/>
          <a:p>
            <a:pPr eaLnBrk="1" hangingPunct="1"/>
            <a:endParaRPr lang="en-GB" altLang="en-US" sz="800" dirty="0"/>
          </a:p>
          <a:p>
            <a:pPr eaLnBrk="1" hangingPunct="1"/>
            <a:endParaRPr lang="en-GB" altLang="en-US" sz="2800" dirty="0"/>
          </a:p>
          <a:p>
            <a:pPr eaLnBrk="1" hangingPunct="1"/>
            <a:endParaRPr lang="en-GB" altLang="en-US" sz="2800" dirty="0"/>
          </a:p>
        </p:txBody>
      </p:sp>
      <p:sp>
        <p:nvSpPr>
          <p:cNvPr id="15364" name="TextBox 2">
            <a:extLst>
              <a:ext uri="{FF2B5EF4-FFF2-40B4-BE49-F238E27FC236}">
                <a16:creationId xmlns:a16="http://schemas.microsoft.com/office/drawing/2014/main" id="{62704D4C-2D24-8C81-C5B5-C9F7EEB73768}"/>
              </a:ext>
            </a:extLst>
          </p:cNvPr>
          <p:cNvSpPr txBox="1">
            <a:spLocks noChangeArrowheads="1"/>
          </p:cNvSpPr>
          <p:nvPr/>
        </p:nvSpPr>
        <p:spPr bwMode="auto">
          <a:xfrm>
            <a:off x="352425" y="1700213"/>
            <a:ext cx="842486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pPr algn="ctr" eaLnBrk="1" hangingPunct="1"/>
            <a:endParaRPr lang="en-GB" altLang="en-US" sz="3600" dirty="0">
              <a:solidFill>
                <a:schemeClr val="tx1"/>
              </a:solidFill>
              <a:latin typeface="Arial" panose="020B0604020202020204" pitchFamily="34" charset="0"/>
              <a:cs typeface="Arial" panose="020B0604020202020204" pitchFamily="34" charset="0"/>
            </a:endParaRPr>
          </a:p>
          <a:p>
            <a:pPr algn="ctr" eaLnBrk="1" hangingPunct="1"/>
            <a:r>
              <a:rPr lang="en-GB" altLang="en-US" sz="3600" dirty="0">
                <a:solidFill>
                  <a:schemeClr val="tx1"/>
                </a:solidFill>
                <a:latin typeface="Arial" panose="020B0604020202020204" pitchFamily="34" charset="0"/>
                <a:cs typeface="Arial" panose="020B0604020202020204" pitchFamily="34" charset="0"/>
              </a:rPr>
              <a:t>This year’s Key Stage 2 tests are timetabled for </a:t>
            </a:r>
            <a:r>
              <a:rPr lang="en-GB" sz="3600" b="0" i="0" u="none" strike="noStrike" dirty="0">
                <a:solidFill>
                  <a:srgbClr val="0B0C0C"/>
                </a:solidFill>
                <a:effectLst/>
                <a:latin typeface="Arial" panose="020B0604020202020204" pitchFamily="34" charset="0"/>
                <a:cs typeface="Arial" panose="020B0604020202020204" pitchFamily="34" charset="0"/>
              </a:rPr>
              <a:t>Monday 12</a:t>
            </a:r>
            <a:r>
              <a:rPr lang="en-GB" sz="3600" b="0" i="0" u="none" strike="noStrike" baseline="30000" dirty="0">
                <a:solidFill>
                  <a:srgbClr val="0B0C0C"/>
                </a:solidFill>
                <a:effectLst/>
                <a:latin typeface="Arial" panose="020B0604020202020204" pitchFamily="34" charset="0"/>
                <a:cs typeface="Arial" panose="020B0604020202020204" pitchFamily="34" charset="0"/>
              </a:rPr>
              <a:t>th</a:t>
            </a:r>
            <a:r>
              <a:rPr lang="en-GB" sz="3600" b="0" i="0" u="none" strike="noStrike" dirty="0">
                <a:solidFill>
                  <a:srgbClr val="0B0C0C"/>
                </a:solidFill>
                <a:effectLst/>
                <a:latin typeface="Arial" panose="020B0604020202020204" pitchFamily="34" charset="0"/>
                <a:cs typeface="Arial" panose="020B0604020202020204" pitchFamily="34" charset="0"/>
              </a:rPr>
              <a:t> May to Thursday 15</a:t>
            </a:r>
            <a:r>
              <a:rPr lang="en-GB" sz="3600" b="0" i="0" u="none" strike="noStrike" baseline="30000" dirty="0">
                <a:solidFill>
                  <a:srgbClr val="0B0C0C"/>
                </a:solidFill>
                <a:effectLst/>
                <a:latin typeface="Arial" panose="020B0604020202020204" pitchFamily="34" charset="0"/>
                <a:cs typeface="Arial" panose="020B0604020202020204" pitchFamily="34" charset="0"/>
              </a:rPr>
              <a:t>th</a:t>
            </a:r>
            <a:r>
              <a:rPr lang="en-GB" sz="3600" b="0" i="0" u="none" strike="noStrike" dirty="0">
                <a:solidFill>
                  <a:srgbClr val="0B0C0C"/>
                </a:solidFill>
                <a:effectLst/>
                <a:latin typeface="Arial" panose="020B0604020202020204" pitchFamily="34" charset="0"/>
                <a:cs typeface="Arial" panose="020B0604020202020204" pitchFamily="34" charset="0"/>
              </a:rPr>
              <a:t> May 2025</a:t>
            </a:r>
            <a:endParaRPr lang="en-GB" altLang="en-US" sz="3600" dirty="0">
              <a:solidFill>
                <a:schemeClr val="tx1"/>
              </a:solidFill>
              <a:latin typeface="Arial" panose="020B0604020202020204" pitchFamily="34" charset="0"/>
              <a:cs typeface="Arial" panose="020B0604020202020204" pitchFamily="34" charset="0"/>
            </a:endParaRPr>
          </a:p>
          <a:p>
            <a:pPr algn="ctr" eaLnBrk="1" hangingPunct="1"/>
            <a:endParaRPr lang="en-GB" altLang="en-US" sz="3600" dirty="0">
              <a:solidFill>
                <a:schemeClr val="tx1"/>
              </a:solidFill>
              <a:latin typeface="Arial" panose="020B0604020202020204" pitchFamily="34" charset="0"/>
              <a:cs typeface="Arial" panose="020B0604020202020204" pitchFamily="34" charset="0"/>
            </a:endParaRPr>
          </a:p>
        </p:txBody>
      </p:sp>
      <p:pic>
        <p:nvPicPr>
          <p:cNvPr id="15366" name="Picture 6" descr="Viridis Schools Federation | Hackney, London">
            <a:extLst>
              <a:ext uri="{FF2B5EF4-FFF2-40B4-BE49-F238E27FC236}">
                <a16:creationId xmlns:a16="http://schemas.microsoft.com/office/drawing/2014/main" id="{23954C98-59BE-D035-C978-EE61AD6C03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3CA3AAD-5E25-811C-D08A-9CF48FEBD0E7}"/>
              </a:ext>
            </a:extLst>
          </p:cNvPr>
          <p:cNvSpPr>
            <a:spLocks noGrp="1" noChangeArrowheads="1"/>
          </p:cNvSpPr>
          <p:nvPr>
            <p:ph type="title"/>
          </p:nvPr>
        </p:nvSpPr>
        <p:spPr>
          <a:xfrm>
            <a:off x="395288" y="14288"/>
            <a:ext cx="8229600" cy="1143000"/>
          </a:xfrm>
        </p:spPr>
        <p:txBody>
          <a:bodyPr/>
          <a:lstStyle/>
          <a:p>
            <a:pPr eaLnBrk="1" hangingPunct="1"/>
            <a:r>
              <a:rPr lang="en-GB" altLang="en-US" dirty="0">
                <a:latin typeface="Arial" panose="020B0604020202020204" pitchFamily="34" charset="0"/>
                <a:cs typeface="Arial" panose="020B0604020202020204" pitchFamily="34" charset="0"/>
              </a:rPr>
              <a:t>Writing</a:t>
            </a:r>
            <a:endParaRPr lang="en-US" altLang="en-US" dirty="0">
              <a:latin typeface="Arial" panose="020B0604020202020204" pitchFamily="34" charset="0"/>
              <a:cs typeface="Arial" panose="020B0604020202020204" pitchFamily="34" charset="0"/>
            </a:endParaRPr>
          </a:p>
        </p:txBody>
      </p:sp>
      <p:sp>
        <p:nvSpPr>
          <p:cNvPr id="17411" name="Rectangle 3">
            <a:extLst>
              <a:ext uri="{FF2B5EF4-FFF2-40B4-BE49-F238E27FC236}">
                <a16:creationId xmlns:a16="http://schemas.microsoft.com/office/drawing/2014/main" id="{BB8EAFE7-6ED6-C894-7F81-5CC6359DB57B}"/>
              </a:ext>
            </a:extLst>
          </p:cNvPr>
          <p:cNvSpPr>
            <a:spLocks noGrp="1" noChangeArrowheads="1"/>
          </p:cNvSpPr>
          <p:nvPr>
            <p:ph idx="1"/>
          </p:nvPr>
        </p:nvSpPr>
        <p:spPr>
          <a:xfrm>
            <a:off x="179388" y="1131888"/>
            <a:ext cx="8785225" cy="5176837"/>
          </a:xfrm>
        </p:spPr>
        <p:txBody>
          <a:bodyPr>
            <a:normAutofit/>
          </a:bodyPr>
          <a:lstStyle/>
          <a:p>
            <a:pPr marL="0" indent="0">
              <a:buFont typeface="Arial" panose="020B0604020202020204" pitchFamily="34" charset="0"/>
              <a:buNone/>
              <a:defRPr/>
            </a:pPr>
            <a:r>
              <a:rPr lang="en-GB" sz="2000" dirty="0">
                <a:latin typeface="Arial" panose="020B0604020202020204" pitchFamily="34" charset="0"/>
                <a:cs typeface="Arial" panose="020B0604020202020204" pitchFamily="34" charset="0"/>
              </a:rPr>
              <a:t>Writing is assessed differently to all other areas. There is no writing SAT. Instead throughout the year:</a:t>
            </a:r>
          </a:p>
          <a:p>
            <a:pPr marL="0" indent="0">
              <a:buFont typeface="Arial" panose="020B0604020202020204" pitchFamily="34" charse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panose="020B0604020202020204" pitchFamily="34" charset="0"/>
                <a:cs typeface="Arial" panose="020B0604020202020204" pitchFamily="34" charset="0"/>
              </a:rPr>
              <a:t>Teachers assess children’s writing in a range of different genres, </a:t>
            </a:r>
          </a:p>
          <a:p>
            <a:pPr>
              <a:defRPr/>
            </a:pPr>
            <a:endParaRPr lang="en-GB" sz="2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000" dirty="0">
                <a:latin typeface="Arial" panose="020B0604020202020204" pitchFamily="34" charset="0"/>
                <a:cs typeface="Arial" panose="020B0604020202020204" pitchFamily="34" charset="0"/>
              </a:rPr>
              <a:t>• Children's grammar,  punctuation and spelling skills will be assessed as part of their writing along with their creativity and writing style,</a:t>
            </a:r>
          </a:p>
          <a:p>
            <a:pPr marL="0" indent="0">
              <a:buFont typeface="Arial" panose="020B0604020202020204" pitchFamily="34" charset="0"/>
              <a:buNone/>
              <a:defRPr/>
            </a:pPr>
            <a:endParaRPr lang="en-GB" sz="2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000" dirty="0">
                <a:latin typeface="Arial" panose="020B0604020202020204" pitchFamily="34" charset="0"/>
                <a:cs typeface="Arial" panose="020B0604020202020204" pitchFamily="34" charset="0"/>
              </a:rPr>
              <a:t>• Schools will moderate their judgements with other local schools and may be moderated by their Local Authorities too. </a:t>
            </a:r>
          </a:p>
        </p:txBody>
      </p:sp>
      <p:pic>
        <p:nvPicPr>
          <p:cNvPr id="2" name="Picture 6" descr="Viridis Schools Federation | Hackney, London">
            <a:extLst>
              <a:ext uri="{FF2B5EF4-FFF2-40B4-BE49-F238E27FC236}">
                <a16:creationId xmlns:a16="http://schemas.microsoft.com/office/drawing/2014/main" id="{B0155191-B3C8-A0A7-CFF0-3F2409733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1C11BF6-AE73-AC92-2026-DE3B9576AC89}"/>
              </a:ext>
            </a:extLst>
          </p:cNvPr>
          <p:cNvSpPr>
            <a:spLocks noGrp="1" noChangeArrowheads="1"/>
          </p:cNvSpPr>
          <p:nvPr>
            <p:ph type="title"/>
          </p:nvPr>
        </p:nvSpPr>
        <p:spPr>
          <a:xfrm>
            <a:off x="395288" y="14288"/>
            <a:ext cx="8229600" cy="1143000"/>
          </a:xfrm>
        </p:spPr>
        <p:txBody>
          <a:bodyPr/>
          <a:lstStyle/>
          <a:p>
            <a:pPr eaLnBrk="1" hangingPunct="1"/>
            <a:r>
              <a:rPr lang="en-GB" altLang="en-US" dirty="0">
                <a:latin typeface="Arial" panose="020B0604020202020204" pitchFamily="34" charset="0"/>
                <a:cs typeface="Arial" panose="020B0604020202020204" pitchFamily="34" charset="0"/>
              </a:rPr>
              <a:t>Maths Tests</a:t>
            </a:r>
            <a:endParaRPr lang="en-US" altLang="en-US" dirty="0">
              <a:latin typeface="Arial" panose="020B0604020202020204" pitchFamily="34" charset="0"/>
              <a:cs typeface="Arial" panose="020B0604020202020204" pitchFamily="34" charset="0"/>
            </a:endParaRPr>
          </a:p>
        </p:txBody>
      </p:sp>
      <p:sp>
        <p:nvSpPr>
          <p:cNvPr id="17411" name="Rectangle 3">
            <a:extLst>
              <a:ext uri="{FF2B5EF4-FFF2-40B4-BE49-F238E27FC236}">
                <a16:creationId xmlns:a16="http://schemas.microsoft.com/office/drawing/2014/main" id="{5E8D0FBB-BDAB-C010-D487-93A956B6F42D}"/>
              </a:ext>
            </a:extLst>
          </p:cNvPr>
          <p:cNvSpPr>
            <a:spLocks noGrp="1" noChangeArrowheads="1"/>
          </p:cNvSpPr>
          <p:nvPr>
            <p:ph idx="1"/>
          </p:nvPr>
        </p:nvSpPr>
        <p:spPr>
          <a:xfrm>
            <a:off x="395288" y="1131888"/>
            <a:ext cx="8569325" cy="4384675"/>
          </a:xfrm>
        </p:spPr>
        <p:txBody>
          <a:bodyPr>
            <a:normAutofit fontScale="92500" lnSpcReduction="20000"/>
          </a:bodyPr>
          <a:lstStyle/>
          <a:p>
            <a:pPr marL="0" indent="0">
              <a:buFont typeface="Arial" panose="020B0604020202020204" pitchFamily="34" charset="0"/>
              <a:buNone/>
              <a:defRPr/>
            </a:pPr>
            <a:r>
              <a:rPr lang="en-GB" sz="2400" dirty="0">
                <a:latin typeface="Arial" panose="020B0604020202020204" pitchFamily="34" charset="0"/>
                <a:cs typeface="Arial" panose="020B0604020202020204" pitchFamily="34" charset="0"/>
              </a:rPr>
              <a:t>There will be three papers: 1 arithmetic paper and 2 mathematical reasoning papers.</a:t>
            </a:r>
          </a:p>
          <a:p>
            <a:pPr>
              <a:defRPr/>
            </a:pPr>
            <a:endParaRPr lang="en-GB"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400" dirty="0">
                <a:latin typeface="Arial" panose="020B0604020202020204" pitchFamily="34" charset="0"/>
                <a:cs typeface="Arial" panose="020B0604020202020204" pitchFamily="34" charset="0"/>
              </a:rPr>
              <a:t>Questions in the </a:t>
            </a:r>
            <a:r>
              <a:rPr lang="en-GB" sz="2400" b="1" dirty="0">
                <a:latin typeface="Arial" panose="020B0604020202020204" pitchFamily="34" charset="0"/>
                <a:cs typeface="Arial" panose="020B0604020202020204" pitchFamily="34" charset="0"/>
              </a:rPr>
              <a:t>arithmetic test </a:t>
            </a:r>
            <a:r>
              <a:rPr lang="en-GB" sz="2400" dirty="0">
                <a:latin typeface="Arial" panose="020B0604020202020204" pitchFamily="34" charset="0"/>
                <a:cs typeface="Arial" panose="020B0604020202020204" pitchFamily="34" charset="0"/>
              </a:rPr>
              <a:t>will cover:</a:t>
            </a:r>
          </a:p>
          <a:p>
            <a:pPr>
              <a:defRPr/>
            </a:pPr>
            <a:r>
              <a:rPr lang="en-GB" sz="2400" dirty="0">
                <a:latin typeface="Arial" panose="020B0604020202020204" pitchFamily="34" charset="0"/>
                <a:cs typeface="Arial" panose="020B0604020202020204" pitchFamily="34" charset="0"/>
              </a:rPr>
              <a:t>mental calculations</a:t>
            </a:r>
          </a:p>
          <a:p>
            <a:pPr>
              <a:defRPr/>
            </a:pPr>
            <a:r>
              <a:rPr lang="en-GB" sz="2400" dirty="0">
                <a:latin typeface="Arial" panose="020B0604020202020204" pitchFamily="34" charset="0"/>
                <a:cs typeface="Arial" panose="020B0604020202020204" pitchFamily="34" charset="0"/>
              </a:rPr>
              <a:t>straight forward addition and subtraction</a:t>
            </a:r>
          </a:p>
          <a:p>
            <a:pPr>
              <a:defRPr/>
            </a:pPr>
            <a:r>
              <a:rPr lang="en-GB" sz="2400" dirty="0">
                <a:latin typeface="Arial" panose="020B0604020202020204" pitchFamily="34" charset="0"/>
                <a:cs typeface="Arial" panose="020B0604020202020204" pitchFamily="34" charset="0"/>
              </a:rPr>
              <a:t>more complex calculations with fractions</a:t>
            </a:r>
          </a:p>
          <a:p>
            <a:pPr>
              <a:defRPr/>
            </a:pPr>
            <a:r>
              <a:rPr lang="en-GB" sz="2400" dirty="0">
                <a:latin typeface="Arial" panose="020B0604020202020204" pitchFamily="34" charset="0"/>
                <a:cs typeface="Arial" panose="020B0604020202020204" pitchFamily="34" charset="0"/>
              </a:rPr>
              <a:t>long division and long multiplication</a:t>
            </a:r>
          </a:p>
          <a:p>
            <a:pPr>
              <a:defRPr/>
            </a:pPr>
            <a:endParaRPr lang="en-GB" sz="2400" dirty="0">
              <a:latin typeface="Arial" panose="020B0604020202020204" pitchFamily="34" charset="0"/>
              <a:cs typeface="Arial" panose="020B0604020202020204" pitchFamily="34" charset="0"/>
            </a:endParaRPr>
          </a:p>
          <a:p>
            <a:pPr marL="0" indent="0" algn="ctr">
              <a:buFont typeface="Arial" panose="020B0604020202020204" pitchFamily="34" charset="0"/>
              <a:buNone/>
              <a:defRPr/>
            </a:pPr>
            <a:r>
              <a:rPr lang="en-GB" sz="2400" i="1" dirty="0">
                <a:latin typeface="Arial" panose="020B0604020202020204" pitchFamily="34" charset="0"/>
                <a:cs typeface="Arial" panose="020B0604020202020204" pitchFamily="34" charset="0"/>
              </a:rPr>
              <a:t>Gridded paper will be provided in answer spaces for questions on the arithmetic paper and for some questions on paper 2.</a:t>
            </a:r>
          </a:p>
        </p:txBody>
      </p:sp>
      <p:pic>
        <p:nvPicPr>
          <p:cNvPr id="2" name="Picture 6" descr="Viridis Schools Federation | Hackney, London">
            <a:extLst>
              <a:ext uri="{FF2B5EF4-FFF2-40B4-BE49-F238E27FC236}">
                <a16:creationId xmlns:a16="http://schemas.microsoft.com/office/drawing/2014/main" id="{CB5F40F1-0B6D-3D27-2319-343B60C094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CF80BAD2-A3C2-EFA0-C856-64820BC79D7E}"/>
              </a:ext>
            </a:extLst>
          </p:cNvPr>
          <p:cNvSpPr>
            <a:spLocks noGrp="1" noChangeArrowheads="1"/>
          </p:cNvSpPr>
          <p:nvPr>
            <p:ph idx="1"/>
          </p:nvPr>
        </p:nvSpPr>
        <p:spPr>
          <a:xfrm>
            <a:off x="395288" y="1155700"/>
            <a:ext cx="8229600" cy="4525963"/>
          </a:xfrm>
        </p:spPr>
        <p:txBody>
          <a:bodyPr>
            <a:normAutofit/>
          </a:bodyPr>
          <a:lstStyle/>
          <a:p>
            <a:pPr marL="0" indent="0">
              <a:buFont typeface="Arial" panose="020B0604020202020204" pitchFamily="34" charset="0"/>
              <a:buNone/>
              <a:defRPr/>
            </a:pPr>
            <a:r>
              <a:rPr lang="en-GB" sz="2400" b="1" dirty="0">
                <a:latin typeface="Arial" panose="020B0604020202020204" pitchFamily="34" charset="0"/>
                <a:cs typeface="Arial" panose="020B0604020202020204" pitchFamily="34" charset="0"/>
              </a:rPr>
              <a:t>Arithmetic Test</a:t>
            </a: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There will be 36 questions in the arithmetic test worth a total of 40 marks.</a:t>
            </a:r>
          </a:p>
          <a:p>
            <a:pPr>
              <a:defRPr/>
            </a:pPr>
            <a:r>
              <a:rPr lang="en-GB" sz="2400" dirty="0">
                <a:latin typeface="Arial" panose="020B0604020202020204" pitchFamily="34" charset="0"/>
                <a:cs typeface="Arial" panose="020B0604020202020204" pitchFamily="34" charset="0"/>
              </a:rPr>
              <a:t>The test will last </a:t>
            </a:r>
            <a:r>
              <a:rPr lang="en-GB" sz="2400" dirty="0">
                <a:solidFill>
                  <a:srgbClr val="FF0000"/>
                </a:solidFill>
                <a:latin typeface="Arial" panose="020B0604020202020204" pitchFamily="34" charset="0"/>
                <a:cs typeface="Arial" panose="020B0604020202020204" pitchFamily="34" charset="0"/>
              </a:rPr>
              <a:t>30 minutes. </a:t>
            </a:r>
          </a:p>
          <a:p>
            <a:pPr>
              <a:defRPr/>
            </a:pPr>
            <a:endParaRPr lang="en-GB"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400" b="1" dirty="0">
                <a:latin typeface="Arial" panose="020B0604020202020204" pitchFamily="34" charset="0"/>
                <a:cs typeface="Arial" panose="020B0604020202020204" pitchFamily="34" charset="0"/>
              </a:rPr>
              <a:t>Mathematical Reasoning Papers</a:t>
            </a:r>
          </a:p>
          <a:p>
            <a:pPr>
              <a:defRPr/>
            </a:pPr>
            <a:r>
              <a:rPr lang="en-GB" sz="2400" dirty="0">
                <a:latin typeface="Arial" panose="020B0604020202020204" pitchFamily="34" charset="0"/>
                <a:cs typeface="Arial" panose="020B0604020202020204" pitchFamily="34" charset="0"/>
              </a:rPr>
              <a:t>There will be two mathematical reasoning papers.</a:t>
            </a:r>
          </a:p>
          <a:p>
            <a:pPr>
              <a:defRPr/>
            </a:pPr>
            <a:r>
              <a:rPr lang="en-GB" sz="2400" dirty="0">
                <a:latin typeface="Arial" panose="020B0604020202020204" pitchFamily="34" charset="0"/>
                <a:cs typeface="Arial" panose="020B0604020202020204" pitchFamily="34" charset="0"/>
              </a:rPr>
              <a:t>Each paper will be of </a:t>
            </a:r>
            <a:r>
              <a:rPr lang="en-GB" sz="2400" dirty="0">
                <a:solidFill>
                  <a:srgbClr val="FF0000"/>
                </a:solidFill>
                <a:latin typeface="Arial" panose="020B0604020202020204" pitchFamily="34" charset="0"/>
                <a:cs typeface="Arial" panose="020B0604020202020204" pitchFamily="34" charset="0"/>
              </a:rPr>
              <a:t>40 minutes </a:t>
            </a:r>
            <a:r>
              <a:rPr lang="en-GB" sz="2400" dirty="0">
                <a:latin typeface="Arial" panose="020B0604020202020204" pitchFamily="34" charset="0"/>
                <a:cs typeface="Arial" panose="020B0604020202020204" pitchFamily="34" charset="0"/>
              </a:rPr>
              <a:t>duration with a total of 35 marks per paper available.</a:t>
            </a:r>
          </a:p>
          <a:p>
            <a:pPr eaLnBrk="1" hangingPunct="1">
              <a:defRPr/>
            </a:pPr>
            <a:endParaRPr lang="en-US" altLang="en-US" sz="2400" dirty="0">
              <a:solidFill>
                <a:schemeClr val="tx2"/>
              </a:solidFill>
              <a:latin typeface="Arial" panose="020B0604020202020204" pitchFamily="34" charset="0"/>
              <a:cs typeface="Arial" panose="020B0604020202020204" pitchFamily="34" charset="0"/>
            </a:endParaRPr>
          </a:p>
        </p:txBody>
      </p:sp>
      <p:sp>
        <p:nvSpPr>
          <p:cNvPr id="35843" name="Rectangle 2">
            <a:extLst>
              <a:ext uri="{FF2B5EF4-FFF2-40B4-BE49-F238E27FC236}">
                <a16:creationId xmlns:a16="http://schemas.microsoft.com/office/drawing/2014/main" id="{691B8F26-7463-A6F0-2377-EE0BF7F3E733}"/>
              </a:ext>
            </a:extLst>
          </p:cNvPr>
          <p:cNvSpPr txBox="1">
            <a:spLocks noChangeArrowheads="1"/>
          </p:cNvSpPr>
          <p:nvPr/>
        </p:nvSpPr>
        <p:spPr bwMode="auto">
          <a:xfrm>
            <a:off x="585788" y="1158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pPr algn="ctr" eaLnBrk="1" hangingPunct="1"/>
            <a:r>
              <a:rPr lang="en-GB" altLang="en-US" sz="4400" dirty="0">
                <a:solidFill>
                  <a:schemeClr val="tx1"/>
                </a:solidFill>
                <a:latin typeface="Arial" panose="020B0604020202020204" pitchFamily="34" charset="0"/>
                <a:cs typeface="Arial" panose="020B0604020202020204" pitchFamily="34" charset="0"/>
              </a:rPr>
              <a:t>Maths Tests</a:t>
            </a:r>
            <a:endParaRPr lang="en-US" altLang="en-US" sz="4400" dirty="0">
              <a:solidFill>
                <a:schemeClr val="tx1"/>
              </a:solidFill>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D13F49D5-6994-A2CE-C00A-E1785E6BD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328F3C2-FF3A-BAD6-8C9F-11D8FCC6ADD2}"/>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Access Arrangements</a:t>
            </a:r>
          </a:p>
        </p:txBody>
      </p:sp>
      <p:sp>
        <p:nvSpPr>
          <p:cNvPr id="3" name="Content Placeholder 2">
            <a:extLst>
              <a:ext uri="{FF2B5EF4-FFF2-40B4-BE49-F238E27FC236}">
                <a16:creationId xmlns:a16="http://schemas.microsoft.com/office/drawing/2014/main" id="{D0E25ABC-5EEB-50B0-6F77-CF2F60BA98C8}"/>
              </a:ext>
            </a:extLst>
          </p:cNvPr>
          <p:cNvSpPr>
            <a:spLocks noGrp="1"/>
          </p:cNvSpPr>
          <p:nvPr>
            <p:ph idx="1"/>
          </p:nvPr>
        </p:nvSpPr>
        <p:spPr/>
        <p:txBody>
          <a:bodyPr>
            <a:normAutofit fontScale="85000" lnSpcReduction="20000"/>
          </a:bodyPr>
          <a:lstStyle/>
          <a:p>
            <a:pPr>
              <a:defRPr/>
            </a:pPr>
            <a:r>
              <a:rPr lang="en-GB" sz="2350" dirty="0">
                <a:latin typeface="Arial" panose="020B0604020202020204" pitchFamily="34" charset="0"/>
                <a:cs typeface="Arial" panose="020B0604020202020204" pitchFamily="34" charset="0"/>
              </a:rPr>
              <a:t>Some pupils with specific needs may need additional arrangements to be put in place so that they can take part in the key stage 2 tests. Access arrangements are adjustments that can be made to support these pupils. We must consider whether any of our pupils will need access arrangements before we administer the tests.</a:t>
            </a:r>
          </a:p>
          <a:p>
            <a:pPr>
              <a:defRPr/>
            </a:pPr>
            <a:endParaRPr lang="en-GB" sz="2350" dirty="0">
              <a:latin typeface="Arial" panose="020B0604020202020204" pitchFamily="34" charset="0"/>
              <a:cs typeface="Arial" panose="020B0604020202020204" pitchFamily="34" charset="0"/>
            </a:endParaRPr>
          </a:p>
          <a:p>
            <a:pPr>
              <a:defRPr/>
            </a:pPr>
            <a:r>
              <a:rPr lang="en-GB" sz="2350" dirty="0">
                <a:latin typeface="Arial" panose="020B0604020202020204" pitchFamily="34" charset="0"/>
                <a:cs typeface="Arial" panose="020B0604020202020204" pitchFamily="34" charset="0"/>
              </a:rPr>
              <a:t>Access arrangements should be based primarily on normal classroom practice and they must never provide an unfair advantage. The support given must not change the test questions and the answers must be the pupil’s own</a:t>
            </a:r>
            <a:r>
              <a:rPr lang="en-GB" sz="2500" dirty="0">
                <a:latin typeface="Arial" panose="020B0604020202020204" pitchFamily="34" charset="0"/>
                <a:cs typeface="Arial" panose="020B0604020202020204" pitchFamily="34" charset="0"/>
              </a:rPr>
              <a:t>.</a:t>
            </a:r>
          </a:p>
        </p:txBody>
      </p:sp>
      <p:pic>
        <p:nvPicPr>
          <p:cNvPr id="2" name="Picture 6" descr="Viridis Schools Federation | Hackney, London">
            <a:extLst>
              <a:ext uri="{FF2B5EF4-FFF2-40B4-BE49-F238E27FC236}">
                <a16:creationId xmlns:a16="http://schemas.microsoft.com/office/drawing/2014/main" id="{8A30F9E2-9FA2-BBDF-760F-5CF4B16C3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94365FAB-054A-B56E-A693-FFA8C572A7FF}"/>
              </a:ext>
            </a:extLst>
          </p:cNvPr>
          <p:cNvSpPr>
            <a:spLocks noGrp="1"/>
          </p:cNvSpPr>
          <p:nvPr>
            <p:ph type="title"/>
          </p:nvPr>
        </p:nvSpPr>
        <p:spPr/>
        <p:txBody>
          <a:bodyPr>
            <a:normAutofit/>
          </a:bodyPr>
          <a:lstStyle/>
          <a:p>
            <a:r>
              <a:rPr lang="en-GB" altLang="en-US" sz="4000" dirty="0">
                <a:latin typeface="Arial" panose="020B0604020202020204" pitchFamily="34" charset="0"/>
                <a:cs typeface="Arial" panose="020B0604020202020204" pitchFamily="34" charset="0"/>
              </a:rPr>
              <a:t>Access Arrangements</a:t>
            </a:r>
          </a:p>
        </p:txBody>
      </p:sp>
      <p:sp>
        <p:nvSpPr>
          <p:cNvPr id="3" name="Content Placeholder 2">
            <a:extLst>
              <a:ext uri="{FF2B5EF4-FFF2-40B4-BE49-F238E27FC236}">
                <a16:creationId xmlns:a16="http://schemas.microsoft.com/office/drawing/2014/main" id="{3445DA7C-EE66-EEF9-4C74-CFC54743CF46}"/>
              </a:ext>
            </a:extLst>
          </p:cNvPr>
          <p:cNvSpPr>
            <a:spLocks noGrp="1"/>
          </p:cNvSpPr>
          <p:nvPr>
            <p:ph idx="1"/>
          </p:nvPr>
        </p:nvSpPr>
        <p:spPr>
          <a:xfrm>
            <a:off x="457200" y="1196975"/>
            <a:ext cx="8229600" cy="5159375"/>
          </a:xfrm>
        </p:spPr>
        <p:txBody>
          <a:bodyPr>
            <a:normAutofit fontScale="92500" lnSpcReduction="20000"/>
          </a:bodyPr>
          <a:lstStyle/>
          <a:p>
            <a:pPr marL="0" indent="0">
              <a:buFont typeface="Arial" panose="020B0604020202020204" pitchFamily="34" charset="0"/>
              <a:buNone/>
              <a:defRPr/>
            </a:pPr>
            <a:r>
              <a:rPr lang="en-GB" sz="1950" b="1" dirty="0">
                <a:latin typeface="Arial" panose="020B0604020202020204" pitchFamily="34" charset="0"/>
                <a:cs typeface="Arial" panose="020B0604020202020204" pitchFamily="34" charset="0"/>
              </a:rPr>
              <a:t>Access arrangements might be used to support pupils:</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•who have difficulty reading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•who have difficulty writing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•with a hearing impairment</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•with a visual impairment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•who use sign language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•who have difficulty concentrating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•who have processing difficulties</a:t>
            </a:r>
          </a:p>
          <a:p>
            <a:pPr marL="0" indent="0">
              <a:buFont typeface="Arial" panose="020B0604020202020204" pitchFamily="34" charset="0"/>
              <a:buNone/>
              <a:defRPr/>
            </a:pPr>
            <a:endParaRPr lang="en-GB" sz="195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950" b="1" dirty="0">
                <a:latin typeface="Arial" panose="020B0604020202020204" pitchFamily="34" charset="0"/>
                <a:cs typeface="Arial" panose="020B0604020202020204" pitchFamily="34" charset="0"/>
              </a:rPr>
              <a:t>These children may benefit from: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 additional time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 scribes</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 a reader </a:t>
            </a:r>
          </a:p>
          <a:p>
            <a:pPr marL="0" indent="0">
              <a:buFont typeface="Arial" panose="020B0604020202020204" pitchFamily="34" charset="0"/>
              <a:buNone/>
              <a:defRPr/>
            </a:pPr>
            <a:r>
              <a:rPr lang="en-GB" sz="1950" dirty="0">
                <a:latin typeface="Arial" panose="020B0604020202020204" pitchFamily="34" charset="0"/>
                <a:cs typeface="Arial" panose="020B0604020202020204" pitchFamily="34" charset="0"/>
              </a:rPr>
              <a:t>• test modifications</a:t>
            </a:r>
          </a:p>
          <a:p>
            <a:pPr>
              <a:defRPr/>
            </a:pPr>
            <a:endParaRPr lang="en-GB" sz="2000" dirty="0">
              <a:latin typeface="Arial" panose="020B0604020202020204" pitchFamily="34" charset="0"/>
              <a:cs typeface="Arial" panose="020B0604020202020204" pitchFamily="34" charset="0"/>
            </a:endParaRPr>
          </a:p>
          <a:p>
            <a:pPr>
              <a:defRPr/>
            </a:pPr>
            <a:endParaRPr lang="en-GB" sz="2000"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E3701356-B6B0-1B3E-377E-06ABB90F6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F234465A-41DA-FF03-5E5F-E5FB887389C5}"/>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How are we preparing? </a:t>
            </a:r>
          </a:p>
        </p:txBody>
      </p:sp>
      <p:sp>
        <p:nvSpPr>
          <p:cNvPr id="41987" name="Content Placeholder 2">
            <a:extLst>
              <a:ext uri="{FF2B5EF4-FFF2-40B4-BE49-F238E27FC236}">
                <a16:creationId xmlns:a16="http://schemas.microsoft.com/office/drawing/2014/main" id="{D8650A2E-4816-543D-7CA2-6592996485AA}"/>
              </a:ext>
            </a:extLst>
          </p:cNvPr>
          <p:cNvSpPr>
            <a:spLocks noGrp="1"/>
          </p:cNvSpPr>
          <p:nvPr>
            <p:ph idx="1"/>
          </p:nvPr>
        </p:nvSpPr>
        <p:spPr>
          <a:xfrm>
            <a:off x="323850" y="1600200"/>
            <a:ext cx="8712200" cy="5121275"/>
          </a:xfrm>
        </p:spPr>
        <p:txBody>
          <a:bodyPr>
            <a:normAutofit/>
          </a:bodyPr>
          <a:lstStyle/>
          <a:p>
            <a:r>
              <a:rPr lang="en-GB" altLang="en-US" sz="2000" dirty="0">
                <a:latin typeface="Arial" panose="020B0604020202020204" pitchFamily="34" charset="0"/>
                <a:cs typeface="Arial" panose="020B0604020202020204" pitchFamily="34" charset="0"/>
              </a:rPr>
              <a:t>Continuous Assessment – identifying the gaps and helping to fill them</a:t>
            </a:r>
          </a:p>
          <a:p>
            <a:r>
              <a:rPr lang="en-GB" altLang="en-US" sz="2000" dirty="0">
                <a:latin typeface="Arial" panose="020B0604020202020204" pitchFamily="34" charset="0"/>
                <a:cs typeface="Arial" panose="020B0604020202020204" pitchFamily="34" charset="0"/>
              </a:rPr>
              <a:t>Focused (timed) arithmetic lessons </a:t>
            </a:r>
          </a:p>
          <a:p>
            <a:r>
              <a:rPr lang="en-GB" altLang="en-US" sz="2000" dirty="0">
                <a:latin typeface="Arial" panose="020B0604020202020204" pitchFamily="34" charset="0"/>
                <a:cs typeface="Arial" panose="020B0604020202020204" pitchFamily="34" charset="0"/>
              </a:rPr>
              <a:t>Focused GPS lessons (Spelling, Punctuation &amp; Grammar) </a:t>
            </a:r>
          </a:p>
          <a:p>
            <a:r>
              <a:rPr lang="en-GB" altLang="en-US" sz="2000" dirty="0">
                <a:latin typeface="Arial" panose="020B0604020202020204" pitchFamily="34" charset="0"/>
                <a:cs typeface="Arial" panose="020B0604020202020204" pitchFamily="34" charset="0"/>
              </a:rPr>
              <a:t>Guided and Independent Reading </a:t>
            </a:r>
          </a:p>
          <a:p>
            <a:r>
              <a:rPr lang="en-GB" altLang="en-US" sz="2000" dirty="0">
                <a:latin typeface="Arial" panose="020B0604020202020204" pitchFamily="34" charset="0"/>
                <a:cs typeface="Arial" panose="020B0604020202020204" pitchFamily="34" charset="0"/>
              </a:rPr>
              <a:t>Writing Assessments carried out regularly</a:t>
            </a:r>
          </a:p>
          <a:p>
            <a:r>
              <a:rPr lang="en-GB" altLang="en-US" sz="2000" dirty="0">
                <a:latin typeface="Arial" panose="020B0604020202020204" pitchFamily="34" charset="0"/>
                <a:cs typeface="Arial" panose="020B0604020202020204" pitchFamily="34" charset="0"/>
              </a:rPr>
              <a:t>Practising previous SATS papers</a:t>
            </a:r>
          </a:p>
          <a:p>
            <a:r>
              <a:rPr lang="en-GB" altLang="en-US" sz="2000" dirty="0">
                <a:latin typeface="Arial" panose="020B0604020202020204" pitchFamily="34" charset="0"/>
                <a:cs typeface="Arial" panose="020B0604020202020204" pitchFamily="34" charset="0"/>
              </a:rPr>
              <a:t>Teaching ‘test techniques’ and vocabulary  </a:t>
            </a:r>
          </a:p>
          <a:p>
            <a:r>
              <a:rPr lang="en-GB" altLang="en-US" sz="2000" dirty="0">
                <a:latin typeface="Arial" panose="020B0604020202020204" pitchFamily="34" charset="0"/>
                <a:cs typeface="Arial" panose="020B0604020202020204" pitchFamily="34" charset="0"/>
              </a:rPr>
              <a:t>Home Learning to support teaching &amp; learning in school </a:t>
            </a:r>
          </a:p>
          <a:p>
            <a:r>
              <a:rPr lang="en-GB" altLang="en-US" sz="2000" dirty="0">
                <a:latin typeface="Arial" panose="020B0604020202020204" pitchFamily="34" charset="0"/>
                <a:cs typeface="Arial" panose="020B0604020202020204" pitchFamily="34" charset="0"/>
              </a:rPr>
              <a:t>Booster groups and intervention groups</a:t>
            </a:r>
          </a:p>
          <a:p>
            <a:r>
              <a:rPr lang="en-GB" altLang="en-US" sz="2000" dirty="0">
                <a:latin typeface="Arial" panose="020B0604020202020204" pitchFamily="34" charset="0"/>
                <a:cs typeface="Arial" panose="020B0604020202020204" pitchFamily="34" charset="0"/>
              </a:rPr>
              <a:t>Keeping up to date with information provided by the DfE </a:t>
            </a:r>
          </a:p>
        </p:txBody>
      </p:sp>
      <p:pic>
        <p:nvPicPr>
          <p:cNvPr id="2" name="Picture 6" descr="Viridis Schools Federation | Hackney, London">
            <a:extLst>
              <a:ext uri="{FF2B5EF4-FFF2-40B4-BE49-F238E27FC236}">
                <a16:creationId xmlns:a16="http://schemas.microsoft.com/office/drawing/2014/main" id="{C9EEFFE8-39E6-F36F-E4DE-FE90778F4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BFC28495-1ECB-7CB4-4981-D3B43B1EECDB}"/>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Helping at Home </a:t>
            </a:r>
          </a:p>
        </p:txBody>
      </p:sp>
      <p:sp>
        <p:nvSpPr>
          <p:cNvPr id="43011" name="Content Placeholder 2">
            <a:extLst>
              <a:ext uri="{FF2B5EF4-FFF2-40B4-BE49-F238E27FC236}">
                <a16:creationId xmlns:a16="http://schemas.microsoft.com/office/drawing/2014/main" id="{D252D5E5-F75A-086D-5934-0753E20DC148}"/>
              </a:ext>
            </a:extLst>
          </p:cNvPr>
          <p:cNvSpPr>
            <a:spLocks noGrp="1"/>
          </p:cNvSpPr>
          <p:nvPr>
            <p:ph idx="1"/>
          </p:nvPr>
        </p:nvSpPr>
        <p:spPr>
          <a:xfrm>
            <a:off x="457200" y="1268413"/>
            <a:ext cx="8229600" cy="5087937"/>
          </a:xfrm>
        </p:spPr>
        <p:txBody>
          <a:bodyPr>
            <a:normAutofit/>
          </a:bodyPr>
          <a:lstStyle/>
          <a:p>
            <a:r>
              <a:rPr lang="en-GB" altLang="en-US" sz="1600" dirty="0">
                <a:latin typeface="Arial" panose="020B0604020202020204" pitchFamily="34" charset="0"/>
                <a:cs typeface="Arial" panose="020B0604020202020204" pitchFamily="34" charset="0"/>
              </a:rPr>
              <a:t>Meet with teachers at parents’ evenings and see how they believe you can help.   </a:t>
            </a:r>
          </a:p>
          <a:p>
            <a:r>
              <a:rPr lang="en-GB" altLang="en-US" sz="1600" dirty="0">
                <a:latin typeface="Arial" panose="020B0604020202020204" pitchFamily="34" charset="0"/>
                <a:cs typeface="Arial" panose="020B0604020202020204" pitchFamily="34" charset="0"/>
              </a:rPr>
              <a:t>Support your child with their homework.</a:t>
            </a:r>
          </a:p>
          <a:p>
            <a:r>
              <a:rPr lang="en-GB" altLang="en-US" sz="1600" dirty="0">
                <a:latin typeface="Arial" panose="020B0604020202020204" pitchFamily="34" charset="0"/>
                <a:cs typeface="Arial" panose="020B0604020202020204" pitchFamily="34" charset="0"/>
              </a:rPr>
              <a:t>Read regularly and discuss a variety of texts – don’t just listen to your child read. </a:t>
            </a:r>
          </a:p>
          <a:p>
            <a:r>
              <a:rPr lang="en-GB" altLang="en-US" sz="1600" dirty="0">
                <a:latin typeface="Arial" panose="020B0604020202020204" pitchFamily="34" charset="0"/>
                <a:cs typeface="Arial" panose="020B0604020202020204" pitchFamily="34" charset="0"/>
              </a:rPr>
              <a:t>Try short bursts of arithmetic practice and recalling times tables facts – TTRs, </a:t>
            </a:r>
            <a:r>
              <a:rPr lang="en-GB" altLang="en-US" sz="1600" dirty="0" err="1">
                <a:latin typeface="Arial" panose="020B0604020202020204" pitchFamily="34" charset="0"/>
                <a:cs typeface="Arial" panose="020B0604020202020204" pitchFamily="34" charset="0"/>
              </a:rPr>
              <a:t>mathletics</a:t>
            </a:r>
            <a:r>
              <a:rPr lang="en-GB" altLang="en-US" sz="1600" dirty="0">
                <a:latin typeface="Arial" panose="020B0604020202020204" pitchFamily="34" charset="0"/>
                <a:cs typeface="Arial" panose="020B0604020202020204" pitchFamily="34" charset="0"/>
              </a:rPr>
              <a:t> </a:t>
            </a:r>
          </a:p>
          <a:p>
            <a:r>
              <a:rPr lang="en-GB" altLang="en-US" sz="1600" dirty="0">
                <a:latin typeface="Arial" panose="020B0604020202020204" pitchFamily="34" charset="0"/>
                <a:cs typeface="Arial" panose="020B0604020202020204" pitchFamily="34" charset="0"/>
              </a:rPr>
              <a:t>Practise telling the time and problem solving etc. </a:t>
            </a:r>
          </a:p>
          <a:p>
            <a:r>
              <a:rPr lang="en-GB" altLang="en-US" sz="1600" dirty="0">
                <a:latin typeface="Arial" panose="020B0604020202020204" pitchFamily="34" charset="0"/>
                <a:cs typeface="Arial" panose="020B0604020202020204" pitchFamily="34" charset="0"/>
              </a:rPr>
              <a:t>Regularly practise the year 5/6 key words/spellings.</a:t>
            </a:r>
          </a:p>
          <a:p>
            <a:r>
              <a:rPr lang="en-GB" altLang="en-US" sz="1600" dirty="0">
                <a:latin typeface="Arial" panose="020B0604020202020204" pitchFamily="34" charset="0"/>
                <a:cs typeface="Arial" panose="020B0604020202020204" pitchFamily="34" charset="0"/>
              </a:rPr>
              <a:t>Use websites and online activities to practise skills.</a:t>
            </a:r>
          </a:p>
          <a:p>
            <a:r>
              <a:rPr lang="en-GB" altLang="en-US" sz="1600" dirty="0">
                <a:latin typeface="Arial" panose="020B0604020202020204" pitchFamily="34" charset="0"/>
                <a:cs typeface="Arial" panose="020B0604020202020204" pitchFamily="34" charset="0"/>
              </a:rPr>
              <a:t>Encourage your child to believe in themselves, “You can do it!“</a:t>
            </a:r>
          </a:p>
          <a:p>
            <a:r>
              <a:rPr lang="en-GB" altLang="en-US" sz="1600" b="1" dirty="0">
                <a:latin typeface="Arial" panose="020B0604020202020204" pitchFamily="34" charset="0"/>
                <a:cs typeface="Arial" panose="020B0604020202020204" pitchFamily="34" charset="0"/>
              </a:rPr>
              <a:t>Do not</a:t>
            </a:r>
            <a:r>
              <a:rPr lang="en-GB" altLang="en-US" sz="1600" dirty="0">
                <a:latin typeface="Arial" panose="020B0604020202020204" pitchFamily="34" charset="0"/>
                <a:cs typeface="Arial" panose="020B0604020202020204" pitchFamily="34" charset="0"/>
              </a:rPr>
              <a:t> put your child under too much pressure. Have fun, they will find things easier to remember if they remember the good times they had learning.</a:t>
            </a:r>
          </a:p>
          <a:p>
            <a:r>
              <a:rPr lang="en-GB" altLang="en-US" sz="1600" dirty="0">
                <a:latin typeface="Arial" panose="020B0604020202020204" pitchFamily="34" charset="0"/>
                <a:cs typeface="Arial" panose="020B0604020202020204" pitchFamily="34" charset="0"/>
              </a:rPr>
              <a:t>Help children to relax and do things that are not related to school.</a:t>
            </a:r>
          </a:p>
          <a:p>
            <a:endParaRPr lang="en-GB" altLang="en-US" sz="2000" dirty="0">
              <a:latin typeface="Arial" panose="020B0604020202020204" pitchFamily="34" charset="0"/>
              <a:cs typeface="Arial" panose="020B0604020202020204" pitchFamily="34" charset="0"/>
            </a:endParaRPr>
          </a:p>
          <a:p>
            <a:endParaRPr lang="en-GB" altLang="en-US" sz="2000"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9D054188-D5BA-7938-3137-8388894E69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C0A7DEFC-5E4B-B0D4-B5A9-75551D4A9C58}"/>
              </a:ext>
            </a:extLst>
          </p:cNvPr>
          <p:cNvSpPr>
            <a:spLocks noGrp="1"/>
          </p:cNvSpPr>
          <p:nvPr>
            <p:ph type="title"/>
          </p:nvPr>
        </p:nvSpPr>
        <p:spPr/>
        <p:txBody>
          <a:bodyPr>
            <a:normAutofit/>
          </a:bodyPr>
          <a:lstStyle/>
          <a:p>
            <a:r>
              <a:rPr lang="en-GB" altLang="en-US" sz="3600" dirty="0">
                <a:latin typeface="Arial" panose="020B0604020202020204" pitchFamily="34" charset="0"/>
                <a:cs typeface="Arial" panose="020B0604020202020204" pitchFamily="34" charset="0"/>
              </a:rPr>
              <a:t>Throughout the next few months, we recommend…</a:t>
            </a:r>
          </a:p>
        </p:txBody>
      </p:sp>
      <p:sp>
        <p:nvSpPr>
          <p:cNvPr id="44035" name="Content Placeholder 2">
            <a:extLst>
              <a:ext uri="{FF2B5EF4-FFF2-40B4-BE49-F238E27FC236}">
                <a16:creationId xmlns:a16="http://schemas.microsoft.com/office/drawing/2014/main" id="{CF766891-28AA-5F35-D102-537DB52245DF}"/>
              </a:ext>
            </a:extLst>
          </p:cNvPr>
          <p:cNvSpPr>
            <a:spLocks noGrp="1"/>
          </p:cNvSpPr>
          <p:nvPr>
            <p:ph idx="1"/>
          </p:nvPr>
        </p:nvSpPr>
        <p:spPr>
          <a:xfrm>
            <a:off x="457200" y="2348880"/>
            <a:ext cx="8229600" cy="4756150"/>
          </a:xfrm>
        </p:spPr>
        <p:txBody>
          <a:bodyPr/>
          <a:lstStyle/>
          <a:p>
            <a:r>
              <a:rPr lang="en-GB" altLang="en-US" dirty="0">
                <a:latin typeface="Arial" panose="020B0604020202020204" pitchFamily="34" charset="0"/>
                <a:cs typeface="Arial" panose="020B0604020202020204" pitchFamily="34" charset="0"/>
              </a:rPr>
              <a:t>Early nights and lots of sleep</a:t>
            </a:r>
          </a:p>
          <a:p>
            <a:r>
              <a:rPr lang="en-GB" altLang="en-US" dirty="0">
                <a:latin typeface="Arial" panose="020B0604020202020204" pitchFamily="34" charset="0"/>
                <a:cs typeface="Arial" panose="020B0604020202020204" pitchFamily="34" charset="0"/>
              </a:rPr>
              <a:t> Good attendance</a:t>
            </a:r>
          </a:p>
          <a:p>
            <a:r>
              <a:rPr lang="en-GB" altLang="en-US" dirty="0">
                <a:latin typeface="Arial" panose="020B0604020202020204" pitchFamily="34" charset="0"/>
                <a:cs typeface="Arial" panose="020B0604020202020204" pitchFamily="34" charset="0"/>
              </a:rPr>
              <a:t> Good punctuality </a:t>
            </a:r>
          </a:p>
          <a:p>
            <a:r>
              <a:rPr lang="en-GB" altLang="en-US" dirty="0">
                <a:latin typeface="Arial" panose="020B0604020202020204" pitchFamily="34" charset="0"/>
                <a:cs typeface="Arial" panose="020B0604020202020204" pitchFamily="34" charset="0"/>
              </a:rPr>
              <a:t>A good breakfast every day</a:t>
            </a:r>
          </a:p>
          <a:p>
            <a:r>
              <a:rPr lang="en-GB" altLang="en-US" dirty="0">
                <a:latin typeface="Arial" panose="020B0604020202020204" pitchFamily="34" charset="0"/>
                <a:cs typeface="Arial" panose="020B0604020202020204" pitchFamily="34" charset="0"/>
              </a:rPr>
              <a:t>A positive attitude - encourage your child to embrace the mistakes that they make and to learn from them</a:t>
            </a:r>
          </a:p>
          <a:p>
            <a:r>
              <a:rPr lang="en-GB" altLang="en-US" dirty="0">
                <a:latin typeface="Arial" panose="020B0604020202020204" pitchFamily="34" charset="0"/>
                <a:cs typeface="Arial" panose="020B0604020202020204" pitchFamily="34" charset="0"/>
              </a:rPr>
              <a:t>Lots of praise and encouragement</a:t>
            </a:r>
          </a:p>
        </p:txBody>
      </p:sp>
      <p:pic>
        <p:nvPicPr>
          <p:cNvPr id="2" name="Picture 6" descr="Viridis Schools Federation | Hackney, London">
            <a:extLst>
              <a:ext uri="{FF2B5EF4-FFF2-40B4-BE49-F238E27FC236}">
                <a16:creationId xmlns:a16="http://schemas.microsoft.com/office/drawing/2014/main" id="{61D2A791-371B-8D23-877B-E03241A270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678C6788-0FB7-288D-E591-56F0401E6DC9}"/>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Easter School Dates:</a:t>
            </a:r>
          </a:p>
        </p:txBody>
      </p:sp>
      <p:sp>
        <p:nvSpPr>
          <p:cNvPr id="3" name="Content Placeholder 2">
            <a:extLst>
              <a:ext uri="{FF2B5EF4-FFF2-40B4-BE49-F238E27FC236}">
                <a16:creationId xmlns:a16="http://schemas.microsoft.com/office/drawing/2014/main" id="{1DC610BE-3FA3-1037-3ED0-C0FDDAAD3DAF}"/>
              </a:ext>
            </a:extLst>
          </p:cNvPr>
          <p:cNvSpPr>
            <a:spLocks noGrp="1"/>
          </p:cNvSpPr>
          <p:nvPr>
            <p:ph idx="1"/>
          </p:nvPr>
        </p:nvSpPr>
        <p:spPr/>
        <p:txBody>
          <a:bodyPr>
            <a:normAutofit/>
          </a:bodyPr>
          <a:lstStyle/>
          <a:p>
            <a:r>
              <a:rPr lang="en-GB" sz="2800" b="0" i="0" u="none" strike="noStrike" dirty="0">
                <a:solidFill>
                  <a:srgbClr val="000000"/>
                </a:solidFill>
                <a:effectLst/>
                <a:latin typeface="Aptos" panose="020B0004020202020204" pitchFamily="34" charset="0"/>
              </a:rPr>
              <a:t>Monday 14th , Tuesday 15</a:t>
            </a:r>
            <a:r>
              <a:rPr lang="en-GB" sz="2800" b="0" i="0" u="none" strike="noStrike" baseline="30000" dirty="0">
                <a:solidFill>
                  <a:srgbClr val="000000"/>
                </a:solidFill>
                <a:effectLst/>
                <a:latin typeface="Aptos" panose="020B0004020202020204" pitchFamily="34" charset="0"/>
              </a:rPr>
              <a:t>th</a:t>
            </a:r>
            <a:r>
              <a:rPr lang="en-GB" sz="2800" b="0" i="0" u="none" strike="noStrike" dirty="0">
                <a:solidFill>
                  <a:srgbClr val="000000"/>
                </a:solidFill>
                <a:effectLst/>
                <a:latin typeface="Aptos" panose="020B0004020202020204" pitchFamily="34" charset="0"/>
              </a:rPr>
              <a:t> and Wednesday 16</a:t>
            </a:r>
            <a:r>
              <a:rPr lang="en-GB" sz="2800" b="0" i="0" u="none" strike="noStrike" baseline="30000" dirty="0">
                <a:solidFill>
                  <a:srgbClr val="000000"/>
                </a:solidFill>
                <a:effectLst/>
                <a:latin typeface="Aptos" panose="020B0004020202020204" pitchFamily="34" charset="0"/>
              </a:rPr>
              <a:t>th</a:t>
            </a:r>
            <a:r>
              <a:rPr lang="en-GB" sz="2800" b="0" i="0" u="none" strike="noStrike" dirty="0">
                <a:solidFill>
                  <a:srgbClr val="000000"/>
                </a:solidFill>
                <a:effectLst/>
                <a:latin typeface="Aptos" panose="020B0004020202020204" pitchFamily="34" charset="0"/>
              </a:rPr>
              <a:t> April 2025</a:t>
            </a:r>
          </a:p>
          <a:p>
            <a:r>
              <a:rPr lang="en-GB" sz="2800" dirty="0">
                <a:solidFill>
                  <a:srgbClr val="000000"/>
                </a:solidFill>
                <a:latin typeface="Aptos" panose="020B0004020202020204" pitchFamily="34" charset="0"/>
              </a:rPr>
              <a:t>Between 8.55am to 12pm</a:t>
            </a:r>
          </a:p>
          <a:p>
            <a:r>
              <a:rPr lang="en-GB" sz="2800" dirty="0">
                <a:solidFill>
                  <a:srgbClr val="000000"/>
                </a:solidFill>
                <a:latin typeface="Aptos" panose="020B0004020202020204" pitchFamily="34" charset="0"/>
              </a:rPr>
              <a:t>Snacks provided</a:t>
            </a:r>
          </a:p>
          <a:p>
            <a:r>
              <a:rPr lang="en-GB" sz="2800" dirty="0">
                <a:solidFill>
                  <a:srgbClr val="000000"/>
                </a:solidFill>
                <a:latin typeface="Aptos" panose="020B0004020202020204" pitchFamily="34" charset="0"/>
              </a:rPr>
              <a:t>Half hour break</a:t>
            </a:r>
          </a:p>
        </p:txBody>
      </p:sp>
      <p:pic>
        <p:nvPicPr>
          <p:cNvPr id="4" name="Picture 6" descr="Viridis Schools Federation | Hackney, London">
            <a:extLst>
              <a:ext uri="{FF2B5EF4-FFF2-40B4-BE49-F238E27FC236}">
                <a16:creationId xmlns:a16="http://schemas.microsoft.com/office/drawing/2014/main" id="{867647EE-DC28-DCC7-0C71-1DCC523E5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077D7-72D7-9825-3D9D-F49139CE4B84}"/>
              </a:ext>
            </a:extLst>
          </p:cNvPr>
          <p:cNvSpPr>
            <a:spLocks noGrp="1"/>
          </p:cNvSpPr>
          <p:nvPr>
            <p:ph type="title"/>
          </p:nvPr>
        </p:nvSpPr>
        <p:spPr/>
        <p:txBody>
          <a:bodyPr/>
          <a:lstStyle/>
          <a:p>
            <a:r>
              <a:rPr lang="en-US" dirty="0"/>
              <a:t>CGP revision books</a:t>
            </a:r>
          </a:p>
        </p:txBody>
      </p:sp>
      <p:sp>
        <p:nvSpPr>
          <p:cNvPr id="3" name="Content Placeholder 2">
            <a:extLst>
              <a:ext uri="{FF2B5EF4-FFF2-40B4-BE49-F238E27FC236}">
                <a16:creationId xmlns:a16="http://schemas.microsoft.com/office/drawing/2014/main" id="{495C1D07-F408-4169-291A-461523042BAD}"/>
              </a:ext>
            </a:extLst>
          </p:cNvPr>
          <p:cNvSpPr>
            <a:spLocks noGrp="1"/>
          </p:cNvSpPr>
          <p:nvPr>
            <p:ph idx="1"/>
          </p:nvPr>
        </p:nvSpPr>
        <p:spPr>
          <a:xfrm>
            <a:off x="1043608" y="1700808"/>
            <a:ext cx="6347714" cy="3880773"/>
          </a:xfrm>
        </p:spPr>
        <p:txBody>
          <a:bodyPr/>
          <a:lstStyle/>
          <a:p>
            <a:pPr algn="just"/>
            <a:r>
              <a:rPr lang="en-GB" dirty="0">
                <a:solidFill>
                  <a:srgbClr val="000000"/>
                </a:solidFill>
                <a:latin typeface="Arial" panose="020B0604020202020204" pitchFamily="34" charset="0"/>
                <a:ea typeface="Times New Roman" panose="02020603050405020304" pitchFamily="18" charset="0"/>
              </a:rPr>
              <a:t>W</a:t>
            </a:r>
            <a:r>
              <a:rPr lang="en-GB" sz="1800" dirty="0">
                <a:solidFill>
                  <a:srgbClr val="000000"/>
                </a:solidFill>
                <a:effectLst/>
                <a:latin typeface="Arial" panose="020B0604020202020204" pitchFamily="34" charset="0"/>
                <a:ea typeface="Times New Roman" panose="02020603050405020304" pitchFamily="18" charset="0"/>
              </a:rPr>
              <a:t>e also offer the opportunity to purchase a pack of revision books so your child can practise and secure their learning at home. </a:t>
            </a:r>
          </a:p>
          <a:p>
            <a:pPr algn="just"/>
            <a:r>
              <a:rPr lang="en-GB" sz="1800" dirty="0">
                <a:solidFill>
                  <a:srgbClr val="000000"/>
                </a:solidFill>
                <a:effectLst/>
                <a:latin typeface="Arial" panose="020B0604020202020204" pitchFamily="34" charset="0"/>
                <a:ea typeface="Times New Roman" panose="02020603050405020304" pitchFamily="18" charset="0"/>
              </a:rPr>
              <a:t>The revision bundle consists of four books and focuses on maths, English, spelling, punctuation and grammar. </a:t>
            </a:r>
            <a:endParaRPr lang="en-GB" sz="1800" dirty="0">
              <a:effectLst/>
              <a:latin typeface="Times New Roman" panose="02020603050405020304" pitchFamily="18" charset="0"/>
              <a:ea typeface="Times New Roman" panose="02020603050405020304" pitchFamily="18" charset="0"/>
            </a:endParaRPr>
          </a:p>
          <a:p>
            <a:pPr algn="just"/>
            <a:r>
              <a:rPr lang="en-GB" sz="1800" dirty="0">
                <a:solidFill>
                  <a:srgbClr val="000000"/>
                </a:solidFill>
                <a:effectLst/>
                <a:latin typeface="Arial" panose="020B0604020202020204" pitchFamily="34" charset="0"/>
                <a:ea typeface="Times New Roman" panose="02020603050405020304" pitchFamily="18" charset="0"/>
              </a:rPr>
              <a:t>The cost for each bundle is £12. </a:t>
            </a:r>
          </a:p>
          <a:p>
            <a:pPr algn="just"/>
            <a:r>
              <a:rPr lang="en-GB" sz="1800" dirty="0">
                <a:solidFill>
                  <a:srgbClr val="000000"/>
                </a:solidFill>
                <a:effectLst/>
                <a:latin typeface="Arial" panose="020B0604020202020204" pitchFamily="34" charset="0"/>
                <a:ea typeface="Times New Roman" panose="02020603050405020304" pitchFamily="18" charset="0"/>
              </a:rPr>
              <a:t>Payments for these must be made on-line as we run a cashless office. Once payment has been received, your child will receive their revision guides. </a:t>
            </a:r>
            <a:endParaRPr lang="en-GB" sz="1800" dirty="0">
              <a:effectLst/>
              <a:latin typeface="Times New Roman" panose="02020603050405020304" pitchFamily="18" charset="0"/>
              <a:ea typeface="Times New Roman" panose="02020603050405020304" pitchFamily="18" charset="0"/>
            </a:endParaRPr>
          </a:p>
          <a:p>
            <a:pPr algn="just"/>
            <a:endParaRPr lang="en-GB" sz="1800" dirty="0">
              <a:effectLst/>
              <a:latin typeface="Times New Roman" panose="02020603050405020304" pitchFamily="18" charset="0"/>
              <a:ea typeface="Times New Roman" panose="02020603050405020304" pitchFamily="18" charset="0"/>
            </a:endParaRPr>
          </a:p>
        </p:txBody>
      </p:sp>
      <p:sp>
        <p:nvSpPr>
          <p:cNvPr id="4" name="Footer Placeholder 3">
            <a:extLst>
              <a:ext uri="{FF2B5EF4-FFF2-40B4-BE49-F238E27FC236}">
                <a16:creationId xmlns:a16="http://schemas.microsoft.com/office/drawing/2014/main" id="{F04AFC7D-F209-5B9A-0437-8FE7EE2EDA7A}"/>
              </a:ext>
            </a:extLst>
          </p:cNvPr>
          <p:cNvSpPr>
            <a:spLocks noGrp="1"/>
          </p:cNvSpPr>
          <p:nvPr>
            <p:ph type="ftr" sz="quarter" idx="11"/>
          </p:nvPr>
        </p:nvSpPr>
        <p:spPr/>
        <p:txBody>
          <a:bodyPr/>
          <a:lstStyle/>
          <a:p>
            <a:pPr>
              <a:defRPr/>
            </a:pPr>
            <a:endParaRPr lang="en-GB"/>
          </a:p>
          <a:p>
            <a:pPr>
              <a:defRPr/>
            </a:pPr>
            <a:r>
              <a:rPr lang="en-GB"/>
              <a:t>KS2 SATS - May 2011</a:t>
            </a:r>
          </a:p>
        </p:txBody>
      </p:sp>
      <p:pic>
        <p:nvPicPr>
          <p:cNvPr id="5" name="Picture 6" descr="Viridis Schools Federation | Hackney, London">
            <a:extLst>
              <a:ext uri="{FF2B5EF4-FFF2-40B4-BE49-F238E27FC236}">
                <a16:creationId xmlns:a16="http://schemas.microsoft.com/office/drawing/2014/main" id="{7C15CDC2-B1C2-EAAC-17FA-1090E3584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27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C2433CA-6F60-6579-56AE-927EF3AD8867}"/>
              </a:ext>
            </a:extLst>
          </p:cNvPr>
          <p:cNvSpPr>
            <a:spLocks noGrp="1"/>
          </p:cNvSpPr>
          <p:nvPr>
            <p:ph type="title"/>
          </p:nvPr>
        </p:nvSpPr>
        <p:spPr/>
        <p:txBody>
          <a:bodyPr/>
          <a:lstStyle/>
          <a:p>
            <a:r>
              <a:rPr lang="en-GB" altLang="en-US" dirty="0">
                <a:latin typeface="Arial" panose="020B0604020202020204" pitchFamily="34" charset="0"/>
                <a:cs typeface="Arial" panose="020B0604020202020204" pitchFamily="34" charset="0"/>
              </a:rPr>
              <a:t>What are SATs?</a:t>
            </a:r>
          </a:p>
        </p:txBody>
      </p:sp>
      <p:sp>
        <p:nvSpPr>
          <p:cNvPr id="16387" name="Text Placeholder 2">
            <a:extLst>
              <a:ext uri="{FF2B5EF4-FFF2-40B4-BE49-F238E27FC236}">
                <a16:creationId xmlns:a16="http://schemas.microsoft.com/office/drawing/2014/main" id="{6F16B3D3-471F-7F98-7623-8D9F78BDB473}"/>
              </a:ext>
            </a:extLst>
          </p:cNvPr>
          <p:cNvSpPr>
            <a:spLocks noGrp="1"/>
          </p:cNvSpPr>
          <p:nvPr>
            <p:ph type="body" sz="half" idx="1"/>
          </p:nvPr>
        </p:nvSpPr>
        <p:spPr>
          <a:xfrm>
            <a:off x="395288" y="1752600"/>
            <a:ext cx="8062912" cy="4343400"/>
          </a:xfrm>
        </p:spPr>
        <p:txBody>
          <a:bodyPr>
            <a:normAutofit lnSpcReduction="10000"/>
          </a:bodyPr>
          <a:lstStyle/>
          <a:p>
            <a:r>
              <a:rPr lang="en-GB" altLang="en-US" sz="2800" dirty="0">
                <a:latin typeface="Arial" panose="020B0604020202020204" pitchFamily="34" charset="0"/>
                <a:cs typeface="Arial" panose="020B0604020202020204" pitchFamily="34" charset="0"/>
              </a:rPr>
              <a:t>KS2 SATs (National Curriculum Tests) are tests children take at the end of Year 6. SATs test children on what they have learnt between Year 3 and Year 6.</a:t>
            </a:r>
          </a:p>
          <a:p>
            <a:r>
              <a:rPr lang="en-GB" altLang="en-US" sz="2800" dirty="0">
                <a:latin typeface="Arial" panose="020B0604020202020204" pitchFamily="34" charset="0"/>
                <a:cs typeface="Arial" panose="020B0604020202020204" pitchFamily="34" charset="0"/>
              </a:rPr>
              <a:t>KS2 SATs are </a:t>
            </a:r>
            <a:r>
              <a:rPr lang="en-GB" altLang="en-US" sz="2800" b="1" dirty="0">
                <a:latin typeface="Arial" panose="020B0604020202020204" pitchFamily="34" charset="0"/>
                <a:cs typeface="Arial" panose="020B0604020202020204" pitchFamily="34" charset="0"/>
              </a:rPr>
              <a:t>mandatory </a:t>
            </a:r>
            <a:r>
              <a:rPr lang="en-GB" altLang="en-US" sz="2800" dirty="0">
                <a:latin typeface="Arial" panose="020B0604020202020204" pitchFamily="34" charset="0"/>
                <a:cs typeface="Arial" panose="020B0604020202020204" pitchFamily="34" charset="0"/>
              </a:rPr>
              <a:t>tests from the National Curriculum assessment programme. All state schools in England are required to provide the tests.</a:t>
            </a:r>
          </a:p>
          <a:p>
            <a:r>
              <a:rPr lang="en-GB" altLang="en-US" sz="2800" dirty="0">
                <a:latin typeface="Arial" panose="020B0604020202020204" pitchFamily="34" charset="0"/>
                <a:cs typeface="Arial" panose="020B0604020202020204" pitchFamily="34" charset="0"/>
              </a:rPr>
              <a:t>They are marked externally and the results sent to schools. </a:t>
            </a:r>
          </a:p>
          <a:p>
            <a:endParaRPr lang="en-GB" altLang="en-US"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91BEB69E-7D05-64B0-B619-18A1744D71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73325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1DBC947-6777-EBDF-54F6-7C8389B42EC7}"/>
              </a:ext>
            </a:extLst>
          </p:cNvPr>
          <p:cNvSpPr>
            <a:spLocks noGrp="1" noChangeArrowheads="1"/>
          </p:cNvSpPr>
          <p:nvPr>
            <p:ph type="title"/>
          </p:nvPr>
        </p:nvSpPr>
        <p:spPr>
          <a:xfrm>
            <a:off x="346075" y="12700"/>
            <a:ext cx="8459788" cy="1544638"/>
          </a:xfrm>
        </p:spPr>
        <p:txBody>
          <a:bodyPr/>
          <a:lstStyle/>
          <a:p>
            <a:pPr eaLnBrk="1" hangingPunct="1"/>
            <a:r>
              <a:rPr lang="en-GB" altLang="en-US" sz="3200" dirty="0">
                <a:latin typeface="Arial" panose="020B0604020202020204" pitchFamily="34" charset="0"/>
                <a:cs typeface="Arial" panose="020B0604020202020204" pitchFamily="34" charset="0"/>
              </a:rPr>
              <a:t>Key Stage 2 SATS Timetable</a:t>
            </a:r>
            <a:br>
              <a:rPr lang="en-GB" altLang="en-US" sz="3200" dirty="0">
                <a:latin typeface="Arial" panose="020B0604020202020204" pitchFamily="34" charset="0"/>
                <a:cs typeface="Arial" panose="020B0604020202020204" pitchFamily="34" charset="0"/>
              </a:rPr>
            </a:br>
            <a:r>
              <a:rPr lang="en-GB" altLang="en-US" sz="2200" dirty="0">
                <a:latin typeface="Arial" panose="020B0604020202020204" pitchFamily="34" charset="0"/>
                <a:cs typeface="Arial" panose="020B0604020202020204" pitchFamily="34" charset="0"/>
              </a:rPr>
              <a:t>Mon 12</a:t>
            </a:r>
            <a:r>
              <a:rPr lang="en-GB" altLang="en-US" sz="2200" baseline="30000" dirty="0">
                <a:latin typeface="Arial" panose="020B0604020202020204" pitchFamily="34" charset="0"/>
                <a:cs typeface="Arial" panose="020B0604020202020204" pitchFamily="34" charset="0"/>
              </a:rPr>
              <a:t>th</a:t>
            </a:r>
            <a:r>
              <a:rPr lang="en-GB" altLang="en-US" sz="2200" dirty="0">
                <a:latin typeface="Arial" panose="020B0604020202020204" pitchFamily="34" charset="0"/>
                <a:cs typeface="Arial" panose="020B0604020202020204" pitchFamily="34" charset="0"/>
              </a:rPr>
              <a:t> May – Thurs 15</a:t>
            </a:r>
            <a:r>
              <a:rPr lang="en-GB" altLang="en-US" sz="2200" baseline="30000" dirty="0">
                <a:latin typeface="Arial" panose="020B0604020202020204" pitchFamily="34" charset="0"/>
                <a:cs typeface="Arial" panose="020B0604020202020204" pitchFamily="34" charset="0"/>
              </a:rPr>
              <a:t>th</a:t>
            </a:r>
            <a:r>
              <a:rPr lang="en-GB" altLang="en-US" sz="2200" dirty="0">
                <a:latin typeface="Arial" panose="020B0604020202020204" pitchFamily="34" charset="0"/>
                <a:cs typeface="Arial" panose="020B0604020202020204" pitchFamily="34" charset="0"/>
              </a:rPr>
              <a:t> May</a:t>
            </a:r>
          </a:p>
        </p:txBody>
      </p:sp>
      <p:sp>
        <p:nvSpPr>
          <p:cNvPr id="17411" name="Rectangle 3">
            <a:extLst>
              <a:ext uri="{FF2B5EF4-FFF2-40B4-BE49-F238E27FC236}">
                <a16:creationId xmlns:a16="http://schemas.microsoft.com/office/drawing/2014/main" id="{4049F08B-1248-A98A-41ED-F0BDFD272C1C}"/>
              </a:ext>
            </a:extLst>
          </p:cNvPr>
          <p:cNvSpPr>
            <a:spLocks noGrp="1" noChangeArrowheads="1"/>
          </p:cNvSpPr>
          <p:nvPr>
            <p:ph type="body" sz="half" idx="1"/>
          </p:nvPr>
        </p:nvSpPr>
        <p:spPr/>
        <p:txBody>
          <a:bodyPr/>
          <a:lstStyle/>
          <a:p>
            <a:pPr eaLnBrk="1" hangingPunct="1"/>
            <a:endParaRPr lang="en-GB" altLang="en-US" sz="800"/>
          </a:p>
          <a:p>
            <a:pPr eaLnBrk="1" hangingPunct="1"/>
            <a:endParaRPr lang="en-GB" altLang="en-US" sz="2800"/>
          </a:p>
          <a:p>
            <a:pPr eaLnBrk="1" hangingPunct="1"/>
            <a:endParaRPr lang="en-GB" altLang="en-US" sz="2800"/>
          </a:p>
        </p:txBody>
      </p:sp>
      <p:sp>
        <p:nvSpPr>
          <p:cNvPr id="17412" name="TextBox 2">
            <a:extLst>
              <a:ext uri="{FF2B5EF4-FFF2-40B4-BE49-F238E27FC236}">
                <a16:creationId xmlns:a16="http://schemas.microsoft.com/office/drawing/2014/main" id="{19961CC0-3F32-EC60-3B9A-6B257FE97659}"/>
              </a:ext>
            </a:extLst>
          </p:cNvPr>
          <p:cNvSpPr txBox="1">
            <a:spLocks noChangeArrowheads="1"/>
          </p:cNvSpPr>
          <p:nvPr/>
        </p:nvSpPr>
        <p:spPr bwMode="auto">
          <a:xfrm>
            <a:off x="352425" y="1700213"/>
            <a:ext cx="84248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anose="030F0902030302020204" pitchFamily="66" charset="0"/>
              </a:defRPr>
            </a:lvl1pPr>
            <a:lvl2pPr marL="742950" indent="-285750">
              <a:defRPr sz="2400">
                <a:solidFill>
                  <a:schemeClr val="accent2"/>
                </a:solidFill>
                <a:latin typeface="Comic Sans MS" panose="030F0902030302020204" pitchFamily="66" charset="0"/>
              </a:defRPr>
            </a:lvl2pPr>
            <a:lvl3pPr marL="1143000" indent="-228600">
              <a:defRPr sz="2400">
                <a:solidFill>
                  <a:schemeClr val="accent2"/>
                </a:solidFill>
                <a:latin typeface="Comic Sans MS" panose="030F0902030302020204" pitchFamily="66" charset="0"/>
              </a:defRPr>
            </a:lvl3pPr>
            <a:lvl4pPr marL="1600200" indent="-228600">
              <a:defRPr sz="2400">
                <a:solidFill>
                  <a:schemeClr val="accent2"/>
                </a:solidFill>
                <a:latin typeface="Comic Sans MS" panose="030F0902030302020204" pitchFamily="66" charset="0"/>
              </a:defRPr>
            </a:lvl4pPr>
            <a:lvl5pPr marL="2057400" indent="-228600">
              <a:defRPr sz="2400">
                <a:solidFill>
                  <a:schemeClr val="accent2"/>
                </a:solidFill>
                <a:latin typeface="Comic Sans MS" panose="030F0902030302020204" pitchFamily="66" charset="0"/>
              </a:defRPr>
            </a:lvl5pPr>
            <a:lvl6pPr marL="2514600" indent="-228600" eaLnBrk="0" fontAlgn="base" hangingPunct="0">
              <a:spcBef>
                <a:spcPct val="0"/>
              </a:spcBef>
              <a:spcAft>
                <a:spcPct val="0"/>
              </a:spcAft>
              <a:defRPr sz="2400">
                <a:solidFill>
                  <a:schemeClr val="accent2"/>
                </a:solidFill>
                <a:latin typeface="Comic Sans MS" panose="030F0902030302020204" pitchFamily="66" charset="0"/>
              </a:defRPr>
            </a:lvl6pPr>
            <a:lvl7pPr marL="2971800" indent="-228600" eaLnBrk="0" fontAlgn="base" hangingPunct="0">
              <a:spcBef>
                <a:spcPct val="0"/>
              </a:spcBef>
              <a:spcAft>
                <a:spcPct val="0"/>
              </a:spcAft>
              <a:defRPr sz="2400">
                <a:solidFill>
                  <a:schemeClr val="accent2"/>
                </a:solidFill>
                <a:latin typeface="Comic Sans MS" panose="030F0902030302020204" pitchFamily="66" charset="0"/>
              </a:defRPr>
            </a:lvl7pPr>
            <a:lvl8pPr marL="3429000" indent="-228600" eaLnBrk="0" fontAlgn="base" hangingPunct="0">
              <a:spcBef>
                <a:spcPct val="0"/>
              </a:spcBef>
              <a:spcAft>
                <a:spcPct val="0"/>
              </a:spcAft>
              <a:defRPr sz="2400">
                <a:solidFill>
                  <a:schemeClr val="accent2"/>
                </a:solidFill>
                <a:latin typeface="Comic Sans MS" panose="030F0902030302020204" pitchFamily="66" charset="0"/>
              </a:defRPr>
            </a:lvl8pPr>
            <a:lvl9pPr marL="3886200" indent="-228600" eaLnBrk="0" fontAlgn="base" hangingPunct="0">
              <a:spcBef>
                <a:spcPct val="0"/>
              </a:spcBef>
              <a:spcAft>
                <a:spcPct val="0"/>
              </a:spcAft>
              <a:defRPr sz="2400">
                <a:solidFill>
                  <a:schemeClr val="accent2"/>
                </a:solidFill>
                <a:latin typeface="Comic Sans MS" panose="030F0902030302020204" pitchFamily="66" charset="0"/>
              </a:defRPr>
            </a:lvl9pPr>
          </a:lstStyle>
          <a:p>
            <a:pPr algn="ctr" eaLnBrk="1" hangingPunct="1"/>
            <a:endParaRPr lang="en-GB" altLang="en-US">
              <a:solidFill>
                <a:schemeClr val="tx1"/>
              </a:solidFill>
            </a:endParaRPr>
          </a:p>
        </p:txBody>
      </p:sp>
      <p:graphicFrame>
        <p:nvGraphicFramePr>
          <p:cNvPr id="2" name="Table 1">
            <a:extLst>
              <a:ext uri="{FF2B5EF4-FFF2-40B4-BE49-F238E27FC236}">
                <a16:creationId xmlns:a16="http://schemas.microsoft.com/office/drawing/2014/main" id="{01CB2194-B5E0-D824-0D5D-B7B0C2230F1C}"/>
              </a:ext>
            </a:extLst>
          </p:cNvPr>
          <p:cNvGraphicFramePr>
            <a:graphicFrameLocks noGrp="1"/>
          </p:cNvGraphicFramePr>
          <p:nvPr>
            <p:extLst>
              <p:ext uri="{D42A27DB-BD31-4B8C-83A1-F6EECF244321}">
                <p14:modId xmlns:p14="http://schemas.microsoft.com/office/powerpoint/2010/main" val="596288688"/>
              </p:ext>
            </p:extLst>
          </p:nvPr>
        </p:nvGraphicFramePr>
        <p:xfrm>
          <a:off x="346075" y="1268413"/>
          <a:ext cx="8459788" cy="4392009"/>
        </p:xfrm>
        <a:graphic>
          <a:graphicData uri="http://schemas.openxmlformats.org/drawingml/2006/table">
            <a:tbl>
              <a:tblPr/>
              <a:tblGrid>
                <a:gridCol w="4229894">
                  <a:extLst>
                    <a:ext uri="{9D8B030D-6E8A-4147-A177-3AD203B41FA5}">
                      <a16:colId xmlns:a16="http://schemas.microsoft.com/office/drawing/2014/main" val="20000"/>
                    </a:ext>
                  </a:extLst>
                </a:gridCol>
                <a:gridCol w="4229894">
                  <a:extLst>
                    <a:ext uri="{9D8B030D-6E8A-4147-A177-3AD203B41FA5}">
                      <a16:colId xmlns:a16="http://schemas.microsoft.com/office/drawing/2014/main" val="20001"/>
                    </a:ext>
                  </a:extLst>
                </a:gridCol>
              </a:tblGrid>
              <a:tr h="960096">
                <a:tc>
                  <a:txBody>
                    <a:bodyPr/>
                    <a:lstStyle/>
                    <a:p>
                      <a:r>
                        <a:rPr lang="en-GB" sz="1900" b="1" dirty="0">
                          <a:latin typeface="Comic Sans MS" panose="030F0702030302020204" pitchFamily="66" charset="0"/>
                        </a:rPr>
                        <a:t>Monday 12</a:t>
                      </a:r>
                      <a:r>
                        <a:rPr lang="en-GB" sz="1900" b="1" baseline="30000" dirty="0">
                          <a:latin typeface="Comic Sans MS" panose="030F0702030302020204" pitchFamily="66" charset="0"/>
                        </a:rPr>
                        <a:t>th</a:t>
                      </a:r>
                      <a:r>
                        <a:rPr lang="en-GB" sz="1900" b="1" baseline="0" dirty="0">
                          <a:latin typeface="Comic Sans MS" panose="030F0702030302020204" pitchFamily="66" charset="0"/>
                        </a:rPr>
                        <a:t> </a:t>
                      </a:r>
                      <a:r>
                        <a:rPr lang="en-GB" sz="1900" b="1" dirty="0">
                          <a:latin typeface="Comic Sans MS" panose="030F0702030302020204" pitchFamily="66" charset="0"/>
                        </a:rPr>
                        <a:t>May 2025</a:t>
                      </a:r>
                    </a:p>
                  </a:txBody>
                  <a:tcPr marT="45710" marB="45710" anchor="ctr">
                    <a:lnL>
                      <a:noFill/>
                    </a:lnL>
                    <a:lnR>
                      <a:noFill/>
                    </a:lnR>
                    <a:lnT>
                      <a:noFill/>
                    </a:lnT>
                    <a:lnB>
                      <a:noFill/>
                    </a:lnB>
                  </a:tcPr>
                </a:tc>
                <a:tc>
                  <a:txBody>
                    <a:bodyPr/>
                    <a:lstStyle/>
                    <a:p>
                      <a:endParaRPr lang="en-GB" sz="1900" b="1" dirty="0">
                        <a:latin typeface="Comic Sans MS" panose="030F0702030302020204" pitchFamily="66" charset="0"/>
                      </a:endParaRPr>
                    </a:p>
                    <a:p>
                      <a:r>
                        <a:rPr lang="en-GB" sz="1900" b="1" dirty="0">
                          <a:latin typeface="Comic Sans MS" panose="030F0702030302020204" pitchFamily="66" charset="0"/>
                        </a:rPr>
                        <a:t>English grammar, punctuation and spelling Paper 1: questions</a:t>
                      </a:r>
                    </a:p>
                  </a:txBody>
                  <a:tcPr marT="45710" marB="45710" anchor="ctr">
                    <a:lnL>
                      <a:noFill/>
                    </a:lnL>
                    <a:lnR>
                      <a:noFill/>
                    </a:lnR>
                    <a:lnT>
                      <a:noFill/>
                    </a:lnT>
                    <a:lnB>
                      <a:noFill/>
                    </a:lnB>
                  </a:tcPr>
                </a:tc>
                <a:extLst>
                  <a:ext uri="{0D108BD9-81ED-4DB2-BD59-A6C34878D82A}">
                    <a16:rowId xmlns:a16="http://schemas.microsoft.com/office/drawing/2014/main" val="10001"/>
                  </a:ext>
                </a:extLst>
              </a:tr>
              <a:tr h="1555255">
                <a:tc>
                  <a:txBody>
                    <a:bodyPr/>
                    <a:lstStyle/>
                    <a:p>
                      <a:endParaRPr lang="en-GB" sz="1900" b="1" dirty="0">
                        <a:latin typeface="Comic Sans MS" panose="030F0702030302020204" pitchFamily="66" charset="0"/>
                      </a:endParaRPr>
                    </a:p>
                    <a:p>
                      <a:endParaRPr lang="en-GB" sz="1900" b="1" dirty="0">
                        <a:latin typeface="Comic Sans MS" panose="030F0702030302020204" pitchFamily="66" charset="0"/>
                      </a:endParaRPr>
                    </a:p>
                    <a:p>
                      <a:r>
                        <a:rPr lang="en-GB" sz="1900" b="1" dirty="0">
                          <a:latin typeface="Comic Sans MS" panose="030F0702030302020204" pitchFamily="66" charset="0"/>
                        </a:rPr>
                        <a:t>Tuesday 13</a:t>
                      </a:r>
                      <a:r>
                        <a:rPr lang="en-GB" sz="1900" b="1" baseline="30000" dirty="0">
                          <a:latin typeface="Comic Sans MS" panose="030F0702030302020204" pitchFamily="66" charset="0"/>
                        </a:rPr>
                        <a:t>th</a:t>
                      </a:r>
                      <a:r>
                        <a:rPr lang="en-GB" sz="1900" b="1" dirty="0">
                          <a:latin typeface="Comic Sans MS" panose="030F0702030302020204" pitchFamily="66" charset="0"/>
                        </a:rPr>
                        <a:t> May 2025</a:t>
                      </a:r>
                    </a:p>
                  </a:txBody>
                  <a:tcPr marT="45710" marB="45710" anchor="ctr">
                    <a:lnL>
                      <a:noFill/>
                    </a:lnL>
                    <a:lnR>
                      <a:noFill/>
                    </a:lnR>
                    <a:lnT>
                      <a:noFill/>
                    </a:lnT>
                    <a:lnB>
                      <a:noFill/>
                    </a:lnB>
                  </a:tcPr>
                </a:tc>
                <a:tc>
                  <a:txBody>
                    <a:bodyPr/>
                    <a:lstStyle/>
                    <a:p>
                      <a:r>
                        <a:rPr lang="en-GB" sz="1900" b="1" dirty="0">
                          <a:latin typeface="Comic Sans MS" panose="030F0702030302020204" pitchFamily="66" charset="0"/>
                        </a:rPr>
                        <a:t>English grammar, punctuation and spelling Paper 2: spelling</a:t>
                      </a:r>
                    </a:p>
                    <a:p>
                      <a:endParaRPr lang="en-GB" sz="1900" b="1" dirty="0">
                        <a:latin typeface="Comic Sans MS" panose="030F0702030302020204" pitchFamily="66" charset="0"/>
                      </a:endParaRPr>
                    </a:p>
                    <a:p>
                      <a:endParaRPr lang="en-GB" sz="1900" b="1" dirty="0">
                        <a:latin typeface="Comic Sans MS" panose="030F0702030302020204" pitchFamily="66" charset="0"/>
                      </a:endParaRPr>
                    </a:p>
                    <a:p>
                      <a:r>
                        <a:rPr lang="en-GB" sz="1900" b="1" dirty="0">
                          <a:latin typeface="Comic Sans MS" panose="030F0702030302020204" pitchFamily="66" charset="0"/>
                        </a:rPr>
                        <a:t>English reading</a:t>
                      </a:r>
                    </a:p>
                  </a:txBody>
                  <a:tcPr marT="45710" marB="45710" anchor="ctr">
                    <a:lnL>
                      <a:noFill/>
                    </a:lnL>
                    <a:lnR>
                      <a:noFill/>
                    </a:lnR>
                    <a:lnT>
                      <a:noFill/>
                    </a:lnT>
                    <a:lnB>
                      <a:noFill/>
                    </a:lnB>
                  </a:tcPr>
                </a:tc>
                <a:extLst>
                  <a:ext uri="{0D108BD9-81ED-4DB2-BD59-A6C34878D82A}">
                    <a16:rowId xmlns:a16="http://schemas.microsoft.com/office/drawing/2014/main" val="10002"/>
                  </a:ext>
                </a:extLst>
              </a:tr>
              <a:tr h="960096">
                <a:tc rowSpan="2">
                  <a:txBody>
                    <a:bodyPr/>
                    <a:lstStyle/>
                    <a:p>
                      <a:r>
                        <a:rPr lang="en-GB" sz="1900" b="1" dirty="0">
                          <a:latin typeface="Comic Sans MS" panose="030F0702030302020204" pitchFamily="66" charset="0"/>
                        </a:rPr>
                        <a:t>Wednesday 14</a:t>
                      </a:r>
                      <a:r>
                        <a:rPr lang="en-GB" sz="1900" b="1" baseline="30000" dirty="0">
                          <a:latin typeface="Comic Sans MS" panose="030F0702030302020204" pitchFamily="66" charset="0"/>
                        </a:rPr>
                        <a:t>th</a:t>
                      </a:r>
                      <a:r>
                        <a:rPr lang="en-GB" sz="1900" b="1" dirty="0">
                          <a:latin typeface="Comic Sans MS" panose="030F0702030302020204" pitchFamily="66" charset="0"/>
                        </a:rPr>
                        <a:t> May 2025</a:t>
                      </a:r>
                    </a:p>
                  </a:txBody>
                  <a:tcPr marT="45710" marB="45710" anchor="ctr">
                    <a:lnL>
                      <a:noFill/>
                    </a:lnL>
                    <a:lnR>
                      <a:noFill/>
                    </a:lnR>
                    <a:lnT>
                      <a:noFill/>
                    </a:lnT>
                    <a:lnB>
                      <a:noFill/>
                    </a:lnB>
                  </a:tcPr>
                </a:tc>
                <a:tc>
                  <a:txBody>
                    <a:bodyPr/>
                    <a:lstStyle/>
                    <a:p>
                      <a:endParaRPr lang="en-GB" sz="1900" b="1" dirty="0">
                        <a:latin typeface="Comic Sans MS" panose="030F0702030302020204" pitchFamily="66" charset="0"/>
                      </a:endParaRPr>
                    </a:p>
                    <a:p>
                      <a:endParaRPr lang="en-GB" sz="1900" b="1" dirty="0">
                        <a:latin typeface="Comic Sans MS" panose="030F0702030302020204" pitchFamily="66" charset="0"/>
                      </a:endParaRPr>
                    </a:p>
                    <a:p>
                      <a:r>
                        <a:rPr lang="en-GB" sz="1900" b="1" dirty="0">
                          <a:latin typeface="Comic Sans MS" panose="030F0702030302020204" pitchFamily="66" charset="0"/>
                        </a:rPr>
                        <a:t>Mathematics Paper 1: arithmetic</a:t>
                      </a:r>
                    </a:p>
                  </a:txBody>
                  <a:tcPr marT="45710" marB="45710" anchor="ctr">
                    <a:lnL>
                      <a:noFill/>
                    </a:lnL>
                    <a:lnR>
                      <a:noFill/>
                    </a:lnR>
                    <a:lnT>
                      <a:noFill/>
                    </a:lnT>
                    <a:lnB>
                      <a:noFill/>
                    </a:lnB>
                  </a:tcPr>
                </a:tc>
                <a:extLst>
                  <a:ext uri="{0D108BD9-81ED-4DB2-BD59-A6C34878D82A}">
                    <a16:rowId xmlns:a16="http://schemas.microsoft.com/office/drawing/2014/main" val="10004"/>
                  </a:ext>
                </a:extLst>
              </a:tr>
              <a:tr h="458277">
                <a:tc vMerge="1">
                  <a:txBody>
                    <a:bodyPr/>
                    <a:lstStyle/>
                    <a:p>
                      <a:endParaRPr lang="en-GB"/>
                    </a:p>
                  </a:txBody>
                  <a:tcPr/>
                </a:tc>
                <a:tc>
                  <a:txBody>
                    <a:bodyPr/>
                    <a:lstStyle/>
                    <a:p>
                      <a:r>
                        <a:rPr lang="en-GB" sz="1900" b="1">
                          <a:latin typeface="Comic Sans MS" panose="030F0702030302020204" pitchFamily="66" charset="0"/>
                        </a:rPr>
                        <a:t>Mathematics Paper 2: reasoning</a:t>
                      </a:r>
                    </a:p>
                  </a:txBody>
                  <a:tcPr marT="45710" marB="45710" anchor="ctr">
                    <a:lnL>
                      <a:noFill/>
                    </a:lnL>
                    <a:lnR>
                      <a:noFill/>
                    </a:lnR>
                    <a:lnT>
                      <a:noFill/>
                    </a:lnT>
                    <a:lnB>
                      <a:noFill/>
                    </a:lnB>
                  </a:tcPr>
                </a:tc>
                <a:extLst>
                  <a:ext uri="{0D108BD9-81ED-4DB2-BD59-A6C34878D82A}">
                    <a16:rowId xmlns:a16="http://schemas.microsoft.com/office/drawing/2014/main" val="10005"/>
                  </a:ext>
                </a:extLst>
              </a:tr>
              <a:tr h="458277">
                <a:tc>
                  <a:txBody>
                    <a:bodyPr/>
                    <a:lstStyle/>
                    <a:p>
                      <a:r>
                        <a:rPr lang="en-GB" sz="1900" b="1" dirty="0">
                          <a:latin typeface="Comic Sans MS" panose="030F0702030302020204" pitchFamily="66" charset="0"/>
                        </a:rPr>
                        <a:t>Thursday 15</a:t>
                      </a:r>
                      <a:r>
                        <a:rPr lang="en-GB" sz="1900" b="1" baseline="30000" dirty="0">
                          <a:latin typeface="Comic Sans MS" panose="030F0702030302020204" pitchFamily="66" charset="0"/>
                        </a:rPr>
                        <a:t>th</a:t>
                      </a:r>
                      <a:r>
                        <a:rPr lang="en-GB" sz="1900" b="1" dirty="0">
                          <a:latin typeface="Comic Sans MS" panose="030F0702030302020204" pitchFamily="66" charset="0"/>
                        </a:rPr>
                        <a:t> May 2019</a:t>
                      </a:r>
                    </a:p>
                  </a:txBody>
                  <a:tcPr marT="45710" marB="45710" anchor="ctr">
                    <a:lnL>
                      <a:noFill/>
                    </a:lnL>
                    <a:lnR>
                      <a:noFill/>
                    </a:lnR>
                    <a:lnT>
                      <a:noFill/>
                    </a:lnT>
                    <a:lnB>
                      <a:noFill/>
                    </a:lnB>
                  </a:tcPr>
                </a:tc>
                <a:tc>
                  <a:txBody>
                    <a:bodyPr/>
                    <a:lstStyle/>
                    <a:p>
                      <a:r>
                        <a:rPr lang="en-GB" sz="1900" b="1" dirty="0">
                          <a:latin typeface="Comic Sans MS" panose="030F0702030302020204" pitchFamily="66" charset="0"/>
                        </a:rPr>
                        <a:t>Mathematics Paper 3: reasoning</a:t>
                      </a:r>
                    </a:p>
                  </a:txBody>
                  <a:tcPr marT="45710" marB="45710" anchor="ctr">
                    <a:lnL>
                      <a:noFill/>
                    </a:lnL>
                    <a:lnR>
                      <a:noFill/>
                    </a:lnR>
                    <a:lnT>
                      <a:noFill/>
                    </a:lnT>
                    <a:lnB>
                      <a:noFill/>
                    </a:lnB>
                  </a:tcPr>
                </a:tc>
                <a:extLst>
                  <a:ext uri="{0D108BD9-81ED-4DB2-BD59-A6C34878D82A}">
                    <a16:rowId xmlns:a16="http://schemas.microsoft.com/office/drawing/2014/main" val="10006"/>
                  </a:ext>
                </a:extLst>
              </a:tr>
            </a:tbl>
          </a:graphicData>
        </a:graphic>
      </p:graphicFrame>
      <p:pic>
        <p:nvPicPr>
          <p:cNvPr id="3" name="Picture 6" descr="Viridis Schools Federation | Hackney, London">
            <a:extLst>
              <a:ext uri="{FF2B5EF4-FFF2-40B4-BE49-F238E27FC236}">
                <a16:creationId xmlns:a16="http://schemas.microsoft.com/office/drawing/2014/main" id="{8C44AA85-810C-EBF1-4DD1-023F7A9C47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a:extLst>
              <a:ext uri="{FF2B5EF4-FFF2-40B4-BE49-F238E27FC236}">
                <a16:creationId xmlns:a16="http://schemas.microsoft.com/office/drawing/2014/main" id="{55F5EDE1-75CB-F0B6-4181-D13B2D2137EC}"/>
              </a:ext>
            </a:extLst>
          </p:cNvPr>
          <p:cNvSpPr>
            <a:spLocks noGrp="1" noChangeArrowheads="1"/>
          </p:cNvSpPr>
          <p:nvPr>
            <p:ph type="title"/>
          </p:nvPr>
        </p:nvSpPr>
        <p:spPr>
          <a:xfrm>
            <a:off x="971550" y="188913"/>
            <a:ext cx="8064500" cy="1143000"/>
          </a:xfrm>
          <a:noFill/>
        </p:spPr>
        <p:txBody>
          <a:bodyPr>
            <a:normAutofit/>
          </a:bodyPr>
          <a:lstStyle/>
          <a:p>
            <a:pPr eaLnBrk="1" hangingPunct="1"/>
            <a:r>
              <a:rPr lang="en-GB" altLang="en-US" sz="4000" dirty="0">
                <a:latin typeface="Arial" panose="020B0604020202020204" pitchFamily="34" charset="0"/>
                <a:cs typeface="Arial" panose="020B0604020202020204" pitchFamily="34" charset="0"/>
              </a:rPr>
              <a:t>Reporting the results</a:t>
            </a:r>
          </a:p>
        </p:txBody>
      </p:sp>
      <p:sp>
        <p:nvSpPr>
          <p:cNvPr id="28685" name="Text Box 13">
            <a:extLst>
              <a:ext uri="{FF2B5EF4-FFF2-40B4-BE49-F238E27FC236}">
                <a16:creationId xmlns:a16="http://schemas.microsoft.com/office/drawing/2014/main" id="{5542EAAD-79B8-2E6A-1532-9E134680D802}"/>
              </a:ext>
            </a:extLst>
          </p:cNvPr>
          <p:cNvSpPr txBox="1">
            <a:spLocks noChangeArrowheads="1"/>
          </p:cNvSpPr>
          <p:nvPr/>
        </p:nvSpPr>
        <p:spPr bwMode="auto">
          <a:xfrm>
            <a:off x="204788" y="1331913"/>
            <a:ext cx="8831262" cy="4893647"/>
          </a:xfrm>
          <a:prstGeom prst="rect">
            <a:avLst/>
          </a:prstGeom>
          <a:noFill/>
          <a:ln w="9525" algn="ctr">
            <a:noFill/>
            <a:miter lim="800000"/>
            <a:headEnd/>
            <a:tailEnd/>
          </a:ln>
          <a:effectLst/>
        </p:spPr>
        <p:txBody>
          <a:bodyPr>
            <a:spAutoFit/>
          </a:bodyPr>
          <a:lstStyle/>
          <a:p>
            <a:pPr eaLnBrk="1" hangingPunct="1">
              <a:defRPr/>
            </a:pPr>
            <a:r>
              <a:rPr lang="en-GB" sz="1600" b="1" dirty="0">
                <a:solidFill>
                  <a:schemeClr val="tx1"/>
                </a:solidFill>
                <a:latin typeface="Arial" panose="020B0604020202020204" pitchFamily="34" charset="0"/>
                <a:cs typeface="Arial" panose="020B0604020202020204" pitchFamily="34" charset="0"/>
              </a:rPr>
              <a:t>Scaled Scores</a:t>
            </a:r>
            <a:endParaRPr lang="en-GB" sz="1600" dirty="0">
              <a:solidFill>
                <a:schemeClr val="tx1"/>
              </a:solidFill>
              <a:latin typeface="Arial" panose="020B0604020202020204" pitchFamily="34" charset="0"/>
              <a:cs typeface="Arial" panose="020B0604020202020204" pitchFamily="34" charset="0"/>
            </a:endParaRPr>
          </a:p>
          <a:p>
            <a:pPr marL="342900" indent="-342900" eaLnBrk="1" hangingPunct="1">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All test outcomes at KS2 will be reported as scaled scores and you will be told whether or not your child has met the expected standard.</a:t>
            </a:r>
          </a:p>
          <a:p>
            <a:pPr eaLnBrk="1" hangingPunct="1">
              <a:defRPr/>
            </a:pPr>
            <a:endParaRPr lang="en-GB" sz="2000" dirty="0">
              <a:solidFill>
                <a:schemeClr val="tx1"/>
              </a:solidFill>
              <a:latin typeface="Arial" panose="020B0604020202020204" pitchFamily="34" charset="0"/>
              <a:cs typeface="Arial" panose="020B0604020202020204" pitchFamily="34" charset="0"/>
            </a:endParaRPr>
          </a:p>
          <a:p>
            <a:pPr marL="342900" indent="-342900" eaLnBrk="1" hangingPunct="1">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The national (expected) standard will be 100.</a:t>
            </a:r>
          </a:p>
          <a:p>
            <a:pPr marL="342900" indent="-342900" eaLnBrk="1" hangingPunct="1">
              <a:buFont typeface="Arial" panose="020B0604020202020204" pitchFamily="34" charset="0"/>
              <a:buChar char="•"/>
              <a:defRPr/>
            </a:pPr>
            <a:endParaRPr lang="en-GB" sz="2000" dirty="0">
              <a:solidFill>
                <a:schemeClr val="tx1"/>
              </a:solidFill>
              <a:latin typeface="Arial" panose="020B0604020202020204" pitchFamily="34" charset="0"/>
              <a:cs typeface="Arial" panose="020B0604020202020204" pitchFamily="34" charset="0"/>
            </a:endParaRPr>
          </a:p>
          <a:p>
            <a:pPr marL="342900" indent="-342900" eaLnBrk="1" hangingPunct="1">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Raw scores (the number of marks awarded for each subject) will be translated to scaled scores using a conversion table devised by the DFE.</a:t>
            </a:r>
          </a:p>
          <a:p>
            <a:pPr marL="342900" indent="-342900" eaLnBrk="1" hangingPunct="1">
              <a:buFont typeface="Arial" panose="020B0604020202020204" pitchFamily="34" charset="0"/>
              <a:buChar char="•"/>
              <a:defRPr/>
            </a:pPr>
            <a:endParaRPr lang="en-GB" sz="2000" dirty="0">
              <a:solidFill>
                <a:schemeClr val="tx1"/>
              </a:solidFill>
              <a:latin typeface="Arial" panose="020B0604020202020204" pitchFamily="34" charset="0"/>
              <a:cs typeface="Arial" panose="020B0604020202020204" pitchFamily="34" charset="0"/>
            </a:endParaRPr>
          </a:p>
          <a:p>
            <a:pPr marL="342900" indent="-342900" eaLnBrk="1" hangingPunct="1">
              <a:buFont typeface="Arial" panose="020B0604020202020204" pitchFamily="34" charset="0"/>
              <a:buChar char="•"/>
              <a:defRPr/>
            </a:pPr>
            <a:r>
              <a:rPr lang="en-GB" sz="2000" dirty="0">
                <a:solidFill>
                  <a:schemeClr val="tx1"/>
                </a:solidFill>
                <a:latin typeface="Arial" panose="020B0604020202020204" pitchFamily="34" charset="0"/>
                <a:cs typeface="Arial" panose="020B0604020202020204" pitchFamily="34" charset="0"/>
              </a:rPr>
              <a:t>You will be given your child’s scaled score and whether they have reached the expected standard set by the Department for Education (‘NS’ means that the expected standard was not achieved and ‘AS’  means the expected standard was achieved). No child will be awarded greater depth for maths, reading or GPS.</a:t>
            </a:r>
          </a:p>
          <a:p>
            <a:pPr algn="ctr" eaLnBrk="1" hangingPunct="1">
              <a:defRPr/>
            </a:pPr>
            <a:endParaRPr lang="en-GB" sz="1600" dirty="0">
              <a:solidFill>
                <a:schemeClr val="tx1"/>
              </a:solidFill>
              <a:latin typeface="Arial" panose="020B0604020202020204" pitchFamily="34" charset="0"/>
              <a:cs typeface="Arial" panose="020B0604020202020204" pitchFamily="34" charset="0"/>
            </a:endParaRPr>
          </a:p>
          <a:p>
            <a:pPr algn="ctr" eaLnBrk="1" hangingPunct="1">
              <a:defRPr/>
            </a:pPr>
            <a:endParaRPr lang="en-GB" sz="1600" dirty="0">
              <a:solidFill>
                <a:schemeClr val="tx1"/>
              </a:solidFill>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4D88B830-023D-A36D-9473-15966E86B9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E6CD85D-0558-8B80-7985-5FAD662FF5C2}"/>
              </a:ext>
            </a:extLst>
          </p:cNvPr>
          <p:cNvSpPr>
            <a:spLocks noGrp="1"/>
          </p:cNvSpPr>
          <p:nvPr>
            <p:ph type="title"/>
          </p:nvPr>
        </p:nvSpPr>
        <p:spPr>
          <a:xfrm>
            <a:off x="179388" y="274638"/>
            <a:ext cx="8785225" cy="1143000"/>
          </a:xfrm>
        </p:spPr>
        <p:txBody>
          <a:bodyPr>
            <a:normAutofit/>
          </a:bodyPr>
          <a:lstStyle/>
          <a:p>
            <a:r>
              <a:rPr lang="en-GB" altLang="en-US" dirty="0">
                <a:latin typeface="Arial" panose="020B0604020202020204" pitchFamily="34" charset="0"/>
                <a:cs typeface="Arial" panose="020B0604020202020204" pitchFamily="34" charset="0"/>
              </a:rPr>
              <a:t>Reporting the results</a:t>
            </a:r>
          </a:p>
        </p:txBody>
      </p:sp>
      <p:sp>
        <p:nvSpPr>
          <p:cNvPr id="3" name="Content Placeholder 2">
            <a:extLst>
              <a:ext uri="{FF2B5EF4-FFF2-40B4-BE49-F238E27FC236}">
                <a16:creationId xmlns:a16="http://schemas.microsoft.com/office/drawing/2014/main" id="{0138092F-CD8F-4646-CA2B-592B49011874}"/>
              </a:ext>
            </a:extLst>
          </p:cNvPr>
          <p:cNvSpPr>
            <a:spLocks noGrp="1"/>
          </p:cNvSpPr>
          <p:nvPr>
            <p:ph idx="1"/>
          </p:nvPr>
        </p:nvSpPr>
        <p:spPr>
          <a:xfrm>
            <a:off x="250825" y="1166019"/>
            <a:ext cx="8642350" cy="4525962"/>
          </a:xfrm>
        </p:spPr>
        <p:txBody>
          <a:bodyPr>
            <a:normAutofit fontScale="92500" lnSpcReduction="10000"/>
          </a:bodyPr>
          <a:lstStyle/>
          <a:p>
            <a:pPr marL="0" indent="0">
              <a:buFont typeface="Arial" panose="020B0604020202020204" pitchFamily="34" charset="0"/>
              <a:buNone/>
              <a:defRPr/>
            </a:pPr>
            <a:r>
              <a:rPr lang="en-GB" sz="2400" b="1" dirty="0">
                <a:latin typeface="Arial" panose="020B0604020202020204" pitchFamily="34" charset="0"/>
                <a:cs typeface="Arial" panose="020B0604020202020204" pitchFamily="34" charset="0"/>
              </a:rPr>
              <a:t>Example Scores:</a:t>
            </a:r>
            <a:endParaRPr lang="en-GB" sz="1800" b="1" dirty="0">
              <a:latin typeface="Arial" panose="020B0604020202020204" pitchFamily="34" charset="0"/>
              <a:cs typeface="Arial" panose="020B0604020202020204" pitchFamily="34" charset="0"/>
            </a:endParaRPr>
          </a:p>
          <a:p>
            <a:pPr>
              <a:defRPr/>
            </a:pPr>
            <a:r>
              <a:rPr lang="en-GB" sz="1800" dirty="0">
                <a:latin typeface="Arial" panose="020B0604020202020204" pitchFamily="34" charset="0"/>
                <a:cs typeface="Arial" panose="020B0604020202020204" pitchFamily="34" charset="0"/>
              </a:rPr>
              <a:t>A child awarded a scaled score of 100 is judged to have met the ‘national standard’ in the area judged by the test.  </a:t>
            </a:r>
          </a:p>
          <a:p>
            <a:pPr>
              <a:defRPr/>
            </a:pPr>
            <a:r>
              <a:rPr lang="en-GB" sz="1800" dirty="0">
                <a:latin typeface="Arial" panose="020B0604020202020204" pitchFamily="34" charset="0"/>
                <a:cs typeface="Arial" panose="020B0604020202020204" pitchFamily="34" charset="0"/>
              </a:rPr>
              <a:t>A child awarded a scaled score of 112 is judged to have exceeded the national standard and demonstrated a higher than expected knowledge of the curriculum at the end of the key stage.</a:t>
            </a:r>
          </a:p>
          <a:p>
            <a:pPr>
              <a:defRPr/>
            </a:pPr>
            <a:r>
              <a:rPr lang="en-GB" sz="1800" dirty="0">
                <a:latin typeface="Arial" panose="020B0604020202020204" pitchFamily="34" charset="0"/>
                <a:cs typeface="Arial" panose="020B0604020202020204" pitchFamily="34" charset="0"/>
              </a:rPr>
              <a:t>A child awarded a scaled score of 94 is judged to have not yet met the national standard and indicates that the child may need more support to help them reach the expected standard.</a:t>
            </a:r>
          </a:p>
          <a:p>
            <a:pPr>
              <a:buFont typeface="Arial" panose="020B0604020202020204" pitchFamily="34" charset="0"/>
              <a:buNone/>
              <a:defRPr/>
            </a:pPr>
            <a:endParaRPr lang="en-GB" sz="1800" dirty="0">
              <a:latin typeface="Arial" panose="020B0604020202020204" pitchFamily="34" charset="0"/>
              <a:cs typeface="Arial" panose="020B0604020202020204" pitchFamily="34" charset="0"/>
            </a:endParaRPr>
          </a:p>
          <a:p>
            <a:pPr>
              <a:defRPr/>
            </a:pPr>
            <a:r>
              <a:rPr lang="en-GB" sz="1800" b="1" dirty="0">
                <a:latin typeface="Arial" panose="020B0604020202020204" pitchFamily="34" charset="0"/>
                <a:cs typeface="Arial" panose="020B0604020202020204" pitchFamily="34" charset="0"/>
              </a:rPr>
              <a:t>In </a:t>
            </a:r>
            <a:r>
              <a:rPr lang="en-GB" sz="1800" b="1" dirty="0" smtClean="0">
                <a:latin typeface="Arial" panose="020B0604020202020204" pitchFamily="34" charset="0"/>
                <a:cs typeface="Arial" panose="020B0604020202020204" pitchFamily="34" charset="0"/>
              </a:rPr>
              <a:t>2024, 61% </a:t>
            </a:r>
            <a:r>
              <a:rPr lang="en-GB" sz="1800" b="1" dirty="0">
                <a:latin typeface="Arial" panose="020B0604020202020204" pitchFamily="34" charset="0"/>
                <a:cs typeface="Arial" panose="020B0604020202020204" pitchFamily="34" charset="0"/>
              </a:rPr>
              <a:t>of children achieved the expected standard in reading, writing in maths. </a:t>
            </a:r>
            <a:r>
              <a:rPr lang="en-GB" b="1" dirty="0">
                <a:latin typeface="Arial" panose="020B0604020202020204" pitchFamily="34" charset="0"/>
                <a:cs typeface="Arial" panose="020B0604020202020204" pitchFamily="34" charset="0"/>
              </a:rPr>
              <a:t>8</a:t>
            </a:r>
            <a:r>
              <a:rPr lang="en-GB" sz="1800" b="1" dirty="0" smtClean="0">
                <a:latin typeface="Arial" panose="020B0604020202020204" pitchFamily="34" charset="0"/>
                <a:cs typeface="Arial" panose="020B0604020202020204" pitchFamily="34" charset="0"/>
              </a:rPr>
              <a:t>% </a:t>
            </a:r>
            <a:r>
              <a:rPr lang="en-GB" sz="1800" b="1" dirty="0">
                <a:latin typeface="Arial" panose="020B0604020202020204" pitchFamily="34" charset="0"/>
                <a:cs typeface="Arial" panose="020B0604020202020204" pitchFamily="34" charset="0"/>
              </a:rPr>
              <a:t>reached the higher standard.</a:t>
            </a:r>
          </a:p>
          <a:p>
            <a:pPr>
              <a:defRPr/>
            </a:pPr>
            <a:endParaRPr lang="en-GB" sz="1800" b="1" dirty="0">
              <a:latin typeface="Arial" panose="020B0604020202020204" pitchFamily="34" charset="0"/>
              <a:cs typeface="Arial" panose="020B0604020202020204" pitchFamily="34" charset="0"/>
            </a:endParaRPr>
          </a:p>
          <a:p>
            <a:pPr>
              <a:defRPr/>
            </a:pPr>
            <a:r>
              <a:rPr lang="en-GB" sz="1800" b="1" dirty="0" smtClean="0">
                <a:latin typeface="Arial" panose="020B0604020202020204" pitchFamily="34" charset="0"/>
                <a:cs typeface="Arial" panose="020B0604020202020204" pitchFamily="34" charset="0"/>
              </a:rPr>
              <a:t>Childre</a:t>
            </a:r>
            <a:r>
              <a:rPr lang="en-GB" b="1" dirty="0" smtClean="0">
                <a:latin typeface="Arial" panose="020B0604020202020204" pitchFamily="34" charset="0"/>
                <a:cs typeface="Arial" panose="020B0604020202020204" pitchFamily="34" charset="0"/>
              </a:rPr>
              <a:t>n at Orchard achieved significantly higher.</a:t>
            </a:r>
            <a:endParaRPr lang="en-GB" sz="1800" b="1"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E37400B9-869D-9279-AE25-674EAD593E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4088" y="573325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C9BE26E-07F1-9E68-69F7-2FE838796534}"/>
              </a:ext>
            </a:extLst>
          </p:cNvPr>
          <p:cNvSpPr>
            <a:spLocks noGrp="1"/>
          </p:cNvSpPr>
          <p:nvPr>
            <p:ph type="title"/>
          </p:nvPr>
        </p:nvSpPr>
        <p:spPr>
          <a:xfrm>
            <a:off x="457200" y="28575"/>
            <a:ext cx="8229600" cy="1143000"/>
          </a:xfrm>
        </p:spPr>
        <p:txBody>
          <a:bodyPr/>
          <a:lstStyle/>
          <a:p>
            <a:r>
              <a:rPr lang="en-GB" altLang="en-US" dirty="0">
                <a:latin typeface="Arial" panose="020B0604020202020204" pitchFamily="34" charset="0"/>
                <a:cs typeface="Arial" panose="020B0604020202020204" pitchFamily="34" charset="0"/>
              </a:rPr>
              <a:t>Reporting Results</a:t>
            </a:r>
          </a:p>
        </p:txBody>
      </p:sp>
      <p:sp>
        <p:nvSpPr>
          <p:cNvPr id="23555" name="Content Placeholder 2">
            <a:extLst>
              <a:ext uri="{FF2B5EF4-FFF2-40B4-BE49-F238E27FC236}">
                <a16:creationId xmlns:a16="http://schemas.microsoft.com/office/drawing/2014/main" id="{5024841B-BFC3-D21D-BB0C-2C9B201083FC}"/>
              </a:ext>
            </a:extLst>
          </p:cNvPr>
          <p:cNvSpPr>
            <a:spLocks noGrp="1"/>
          </p:cNvSpPr>
          <p:nvPr>
            <p:ph idx="1"/>
          </p:nvPr>
        </p:nvSpPr>
        <p:spPr>
          <a:xfrm>
            <a:off x="250825" y="908720"/>
            <a:ext cx="8642350" cy="5448300"/>
          </a:xfrm>
        </p:spPr>
        <p:txBody>
          <a:bodyPr>
            <a:normAutofit lnSpcReduction="10000"/>
          </a:bodyPr>
          <a:lstStyle/>
          <a:p>
            <a:pPr>
              <a:defRPr/>
            </a:pPr>
            <a:r>
              <a:rPr lang="en-GB" altLang="en-US" sz="2000" dirty="0">
                <a:latin typeface="Arial" panose="020B0604020202020204" pitchFamily="34" charset="0"/>
                <a:cs typeface="Arial" panose="020B0604020202020204" pitchFamily="34" charset="0"/>
              </a:rPr>
              <a:t>The test results will be available mid July. </a:t>
            </a:r>
          </a:p>
          <a:p>
            <a:pPr>
              <a:defRPr/>
            </a:pPr>
            <a:endParaRPr lang="en-GB" altLang="en-US" sz="2000" dirty="0">
              <a:latin typeface="Arial" panose="020B0604020202020204" pitchFamily="34" charset="0"/>
              <a:cs typeface="Arial" panose="020B0604020202020204" pitchFamily="34" charset="0"/>
            </a:endParaRPr>
          </a:p>
          <a:p>
            <a:pPr>
              <a:defRPr/>
            </a:pPr>
            <a:r>
              <a:rPr lang="en-GB" altLang="en-US" sz="2000" dirty="0">
                <a:latin typeface="Arial" panose="020B0604020202020204" pitchFamily="34" charset="0"/>
                <a:cs typeface="Arial" panose="020B0604020202020204" pitchFamily="34" charset="0"/>
              </a:rPr>
              <a:t>As already mentioned, a child’s attainment at the end of Year 6 will be clearly reported to parents. </a:t>
            </a:r>
          </a:p>
          <a:p>
            <a:pPr>
              <a:defRPr/>
            </a:pPr>
            <a:endParaRPr lang="en-GB" altLang="en-US" sz="2000" dirty="0">
              <a:latin typeface="Arial" panose="020B0604020202020204" pitchFamily="34" charset="0"/>
              <a:cs typeface="Arial" panose="020B0604020202020204" pitchFamily="34" charset="0"/>
            </a:endParaRPr>
          </a:p>
          <a:p>
            <a:pPr>
              <a:defRPr/>
            </a:pPr>
            <a:r>
              <a:rPr lang="en-GB" altLang="en-US" sz="2000" dirty="0">
                <a:latin typeface="Arial" panose="020B0604020202020204" pitchFamily="34" charset="0"/>
                <a:cs typeface="Arial" panose="020B0604020202020204" pitchFamily="34" charset="0"/>
              </a:rPr>
              <a:t>High schools will use the information to set initial targets for the children. However, they will also conduct their own assessments to ensure that groupings and activities are tailored to meet the learning needs of all individuals.</a:t>
            </a:r>
          </a:p>
          <a:p>
            <a:pPr>
              <a:defRPr/>
            </a:pPr>
            <a:endParaRPr lang="en-GB" altLang="en-US" sz="2000" dirty="0">
              <a:latin typeface="Arial" panose="020B0604020202020204" pitchFamily="34" charset="0"/>
              <a:cs typeface="Arial" panose="020B0604020202020204" pitchFamily="34" charset="0"/>
            </a:endParaRPr>
          </a:p>
          <a:p>
            <a:pPr>
              <a:defRPr/>
            </a:pPr>
            <a:r>
              <a:rPr lang="en-GB" altLang="en-US" sz="2000" dirty="0">
                <a:latin typeface="Arial" panose="020B0604020202020204" pitchFamily="34" charset="0"/>
                <a:cs typeface="Arial" panose="020B0604020202020204" pitchFamily="34" charset="0"/>
              </a:rPr>
              <a:t>OFSTED use the SAT results as a key indicator of a school’s effectiveness.</a:t>
            </a:r>
          </a:p>
          <a:p>
            <a:pPr>
              <a:defRPr/>
            </a:pPr>
            <a:endParaRPr lang="en-GB" altLang="en-US" sz="2000" dirty="0">
              <a:latin typeface="Arial" panose="020B0604020202020204" pitchFamily="34" charset="0"/>
              <a:cs typeface="Arial" panose="020B0604020202020204" pitchFamily="34" charset="0"/>
            </a:endParaRPr>
          </a:p>
          <a:p>
            <a:pPr>
              <a:defRPr/>
            </a:pPr>
            <a:r>
              <a:rPr lang="en-GB" altLang="en-US" sz="2000" dirty="0">
                <a:latin typeface="Arial" panose="020B0604020202020204" pitchFamily="34" charset="0"/>
                <a:cs typeface="Arial" panose="020B0604020202020204" pitchFamily="34" charset="0"/>
              </a:rPr>
              <a:t>Children’s progress, as well as their achievement, will be measured and reported on in school performance tables.  </a:t>
            </a:r>
          </a:p>
          <a:p>
            <a:pPr marL="0" indent="0">
              <a:buFont typeface="Arial" panose="020B0604020202020204" pitchFamily="34" charset="0"/>
              <a:buNone/>
              <a:defRPr/>
            </a:pPr>
            <a:endParaRPr lang="en-GB" altLang="en-US"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AF1B95D9-48AC-C3BB-7988-991977DB1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30BCD87-A873-DD16-1134-2289FA3A6CEC}"/>
              </a:ext>
            </a:extLst>
          </p:cNvPr>
          <p:cNvSpPr>
            <a:spLocks noGrp="1" noChangeArrowheads="1"/>
          </p:cNvSpPr>
          <p:nvPr>
            <p:ph type="title"/>
          </p:nvPr>
        </p:nvSpPr>
        <p:spPr>
          <a:xfrm>
            <a:off x="179388" y="260350"/>
            <a:ext cx="8785225" cy="1143000"/>
          </a:xfrm>
        </p:spPr>
        <p:txBody>
          <a:bodyPr/>
          <a:lstStyle/>
          <a:p>
            <a:pPr eaLnBrk="1" hangingPunct="1"/>
            <a:r>
              <a:rPr lang="en-GB" altLang="en-US" dirty="0">
                <a:latin typeface="Arial" panose="020B0604020202020204" pitchFamily="34" charset="0"/>
                <a:cs typeface="Arial" panose="020B0604020202020204" pitchFamily="34" charset="0"/>
              </a:rPr>
              <a:t>The English Tests</a:t>
            </a:r>
          </a:p>
        </p:txBody>
      </p:sp>
      <p:sp>
        <p:nvSpPr>
          <p:cNvPr id="25603" name="Rectangle 3">
            <a:extLst>
              <a:ext uri="{FF2B5EF4-FFF2-40B4-BE49-F238E27FC236}">
                <a16:creationId xmlns:a16="http://schemas.microsoft.com/office/drawing/2014/main" id="{300E06D1-271D-540A-F293-3EFD97DF0D56}"/>
              </a:ext>
            </a:extLst>
          </p:cNvPr>
          <p:cNvSpPr>
            <a:spLocks noGrp="1" noChangeArrowheads="1"/>
          </p:cNvSpPr>
          <p:nvPr>
            <p:ph idx="1"/>
          </p:nvPr>
        </p:nvSpPr>
        <p:spPr>
          <a:xfrm>
            <a:off x="684213" y="1412875"/>
            <a:ext cx="7772400" cy="4330700"/>
          </a:xfrm>
        </p:spPr>
        <p:txBody>
          <a:bodyPr>
            <a:normAutofit lnSpcReduction="10000"/>
          </a:bodyPr>
          <a:lstStyle/>
          <a:p>
            <a:pPr marL="0" indent="0">
              <a:buFont typeface="Arial" panose="020B0604020202020204" pitchFamily="34" charset="0"/>
              <a:buNone/>
              <a:defRPr/>
            </a:pPr>
            <a:endParaRPr lang="en-GB" sz="400" b="1" dirty="0">
              <a:latin typeface="Arial" panose="020B0604020202020204" pitchFamily="34" charset="0"/>
              <a:cs typeface="Arial" panose="020B0604020202020204" pitchFamily="34" charset="0"/>
            </a:endParaRPr>
          </a:p>
          <a:p>
            <a:pPr eaLnBrk="1" hangingPunct="1">
              <a:lnSpc>
                <a:spcPct val="90000"/>
              </a:lnSpc>
              <a:defRPr/>
            </a:pPr>
            <a:r>
              <a:rPr lang="en-GB" sz="2400" b="1" dirty="0">
                <a:latin typeface="Arial" panose="020B0604020202020204" pitchFamily="34" charset="0"/>
                <a:cs typeface="Arial" panose="020B0604020202020204" pitchFamily="34" charset="0"/>
              </a:rPr>
              <a:t>Reading </a:t>
            </a:r>
            <a:r>
              <a:rPr lang="en-GB" sz="2400" dirty="0">
                <a:latin typeface="Arial" panose="020B0604020202020204" pitchFamily="34" charset="0"/>
                <a:cs typeface="Arial" panose="020B0604020202020204" pitchFamily="34" charset="0"/>
              </a:rPr>
              <a:t>- 50 marks – </a:t>
            </a:r>
            <a:r>
              <a:rPr lang="en-GB" sz="2400" dirty="0">
                <a:solidFill>
                  <a:srgbClr val="FF0000"/>
                </a:solidFill>
                <a:latin typeface="Arial" panose="020B0604020202020204" pitchFamily="34" charset="0"/>
                <a:cs typeface="Arial" panose="020B0604020202020204" pitchFamily="34" charset="0"/>
              </a:rPr>
              <a:t>1 hour</a:t>
            </a:r>
          </a:p>
          <a:p>
            <a:pPr eaLnBrk="1" hangingPunct="1">
              <a:lnSpc>
                <a:spcPct val="90000"/>
              </a:lnSpc>
              <a:defRPr/>
            </a:pPr>
            <a:endParaRPr lang="en-GB" sz="2400" dirty="0">
              <a:latin typeface="Arial" panose="020B0604020202020204" pitchFamily="34" charset="0"/>
              <a:cs typeface="Arial" panose="020B0604020202020204" pitchFamily="34" charset="0"/>
            </a:endParaRPr>
          </a:p>
          <a:p>
            <a:pPr eaLnBrk="1" hangingPunct="1">
              <a:lnSpc>
                <a:spcPct val="90000"/>
              </a:lnSpc>
              <a:defRPr/>
            </a:pPr>
            <a:r>
              <a:rPr lang="en-GB" sz="2400" b="1" dirty="0">
                <a:latin typeface="Arial" panose="020B0604020202020204" pitchFamily="34" charset="0"/>
                <a:cs typeface="Arial" panose="020B0604020202020204" pitchFamily="34" charset="0"/>
              </a:rPr>
              <a:t>Grammar, Punctuation and Spelling Test – </a:t>
            </a:r>
            <a:r>
              <a:rPr lang="en-GB" sz="2400" dirty="0">
                <a:latin typeface="Arial" panose="020B0604020202020204" pitchFamily="34" charset="0"/>
                <a:cs typeface="Arial" panose="020B0604020202020204" pitchFamily="34" charset="0"/>
              </a:rPr>
              <a:t>50 marks – </a:t>
            </a:r>
            <a:r>
              <a:rPr lang="en-GB" sz="2400" dirty="0">
                <a:solidFill>
                  <a:srgbClr val="FF0000"/>
                </a:solidFill>
                <a:latin typeface="Arial" panose="020B0604020202020204" pitchFamily="34" charset="0"/>
                <a:cs typeface="Arial" panose="020B0604020202020204" pitchFamily="34" charset="0"/>
              </a:rPr>
              <a:t>45 minutes</a:t>
            </a:r>
          </a:p>
          <a:p>
            <a:pPr marL="0" indent="0" eaLnBrk="1" hangingPunct="1">
              <a:lnSpc>
                <a:spcPct val="90000"/>
              </a:lnSpc>
              <a:buFont typeface="Arial" panose="020B0604020202020204" pitchFamily="34" charset="0"/>
              <a:buNone/>
              <a:defRPr/>
            </a:pPr>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t>
            </a:r>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Spelling test – 20 words – </a:t>
            </a:r>
            <a:r>
              <a:rPr lang="en-GB" sz="2400" dirty="0">
                <a:solidFill>
                  <a:srgbClr val="FF0000"/>
                </a:solidFill>
                <a:latin typeface="Arial" panose="020B0604020202020204" pitchFamily="34" charset="0"/>
                <a:cs typeface="Arial" panose="020B0604020202020204" pitchFamily="34" charset="0"/>
              </a:rPr>
              <a:t>15 minutes (not timed)</a:t>
            </a:r>
          </a:p>
          <a:p>
            <a:pPr marL="0" indent="0" eaLnBrk="1" hangingPunct="1">
              <a:lnSpc>
                <a:spcPct val="90000"/>
              </a:lnSpc>
              <a:buFont typeface="Arial" panose="020B0604020202020204" pitchFamily="34" charset="0"/>
              <a:buNone/>
              <a:defRPr/>
            </a:pPr>
            <a:endParaRPr lang="en-GB" sz="2400" dirty="0">
              <a:latin typeface="Arial" panose="020B0604020202020204" pitchFamily="34" charset="0"/>
              <a:cs typeface="Arial" panose="020B0604020202020204" pitchFamily="34" charset="0"/>
            </a:endParaRPr>
          </a:p>
          <a:p>
            <a:pPr eaLnBrk="1" hangingPunct="1">
              <a:lnSpc>
                <a:spcPct val="90000"/>
              </a:lnSpc>
              <a:defRPr/>
            </a:pPr>
            <a:r>
              <a:rPr lang="en-GB" sz="2400" b="1" dirty="0">
                <a:latin typeface="Arial" panose="020B0604020202020204" pitchFamily="34" charset="0"/>
                <a:cs typeface="Arial" panose="020B0604020202020204" pitchFamily="34" charset="0"/>
              </a:rPr>
              <a:t>Writing</a:t>
            </a:r>
            <a:r>
              <a:rPr lang="en-GB" sz="2400" dirty="0">
                <a:latin typeface="Arial" panose="020B0604020202020204" pitchFamily="34" charset="0"/>
                <a:cs typeface="Arial" panose="020B0604020202020204" pitchFamily="34" charset="0"/>
              </a:rPr>
              <a:t> - A Teacher Assessment  of writing ability will be made in May/June 2019 through evidence from their writing across all subjects.</a:t>
            </a:r>
          </a:p>
          <a:p>
            <a:pPr eaLnBrk="1" hangingPunct="1">
              <a:lnSpc>
                <a:spcPct val="90000"/>
              </a:lnSpc>
              <a:buFontTx/>
              <a:buNone/>
              <a:defRPr/>
            </a:pPr>
            <a:r>
              <a:rPr lang="en-GB" sz="2400" b="1"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379F2C8A-8E32-E0FD-0EC2-A4AEC60041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6533DD8-896D-8613-135C-E1A03A1E010B}"/>
              </a:ext>
            </a:extLst>
          </p:cNvPr>
          <p:cNvSpPr>
            <a:spLocks noGrp="1"/>
          </p:cNvSpPr>
          <p:nvPr>
            <p:ph type="title"/>
          </p:nvPr>
        </p:nvSpPr>
        <p:spPr>
          <a:xfrm>
            <a:off x="468313" y="115888"/>
            <a:ext cx="8229600" cy="1143000"/>
          </a:xfrm>
        </p:spPr>
        <p:txBody>
          <a:bodyPr/>
          <a:lstStyle/>
          <a:p>
            <a:r>
              <a:rPr lang="en-GB" altLang="en-US" dirty="0">
                <a:latin typeface="Arial" panose="020B0604020202020204" pitchFamily="34" charset="0"/>
                <a:cs typeface="Arial" panose="020B0604020202020204" pitchFamily="34" charset="0"/>
              </a:rPr>
              <a:t>Reading Test</a:t>
            </a:r>
          </a:p>
        </p:txBody>
      </p:sp>
      <p:sp>
        <p:nvSpPr>
          <p:cNvPr id="26627" name="Content Placeholder 2">
            <a:extLst>
              <a:ext uri="{FF2B5EF4-FFF2-40B4-BE49-F238E27FC236}">
                <a16:creationId xmlns:a16="http://schemas.microsoft.com/office/drawing/2014/main" id="{D3FF1EDE-16C2-65E7-70A4-40C5FAFC6B55}"/>
              </a:ext>
            </a:extLst>
          </p:cNvPr>
          <p:cNvSpPr>
            <a:spLocks noGrp="1"/>
          </p:cNvSpPr>
          <p:nvPr>
            <p:ph idx="1"/>
          </p:nvPr>
        </p:nvSpPr>
        <p:spPr>
          <a:xfrm>
            <a:off x="179388" y="1412875"/>
            <a:ext cx="8785225" cy="4525963"/>
          </a:xfrm>
        </p:spPr>
        <p:txBody>
          <a:bodyPr>
            <a:normAutofit fontScale="85000" lnSpcReduction="10000"/>
          </a:bodyPr>
          <a:lstStyle/>
          <a:p>
            <a:pPr marL="0" indent="0">
              <a:buFont typeface="Arial" panose="020B0604020202020204" pitchFamily="34" charset="0"/>
              <a:buNone/>
              <a:defRPr/>
            </a:pPr>
            <a:r>
              <a:rPr lang="en-GB" sz="2400" b="1" dirty="0">
                <a:latin typeface="Arial" panose="020B0604020202020204" pitchFamily="34" charset="0"/>
                <a:cs typeface="Arial" panose="020B0604020202020204" pitchFamily="34" charset="0"/>
              </a:rPr>
              <a:t>The Reading Test</a:t>
            </a:r>
          </a:p>
          <a:p>
            <a:pPr marL="0" indent="0">
              <a:buFont typeface="Arial" panose="020B0604020202020204" pitchFamily="34" charset="0"/>
              <a:buNone/>
              <a:defRPr/>
            </a:pPr>
            <a:endParaRPr lang="en-GB" sz="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For this test there will be one reading book and one answer booklet.</a:t>
            </a:r>
          </a:p>
          <a:p>
            <a:pPr>
              <a:defRPr/>
            </a:pPr>
            <a:r>
              <a:rPr lang="en-GB" sz="2400" dirty="0">
                <a:latin typeface="Arial" panose="020B0604020202020204" pitchFamily="34" charset="0"/>
                <a:cs typeface="Arial" panose="020B0604020202020204" pitchFamily="34" charset="0"/>
              </a:rPr>
              <a:t>The test will last for </a:t>
            </a:r>
            <a:r>
              <a:rPr lang="en-GB" sz="2400" dirty="0">
                <a:solidFill>
                  <a:srgbClr val="FF0000"/>
                </a:solidFill>
                <a:latin typeface="Arial" panose="020B0604020202020204" pitchFamily="34" charset="0"/>
                <a:cs typeface="Arial" panose="020B0604020202020204" pitchFamily="34" charset="0"/>
              </a:rPr>
              <a:t>one hour </a:t>
            </a:r>
            <a:r>
              <a:rPr lang="en-GB" sz="2400" dirty="0">
                <a:latin typeface="Arial" panose="020B0604020202020204" pitchFamily="34" charset="0"/>
                <a:cs typeface="Arial" panose="020B0604020202020204" pitchFamily="34" charset="0"/>
              </a:rPr>
              <a:t>(including reading time).</a:t>
            </a:r>
          </a:p>
          <a:p>
            <a:pPr>
              <a:defRPr/>
            </a:pPr>
            <a:r>
              <a:rPr lang="en-GB" sz="2400" dirty="0">
                <a:latin typeface="Arial" panose="020B0604020202020204" pitchFamily="34" charset="0"/>
                <a:cs typeface="Arial" panose="020B0604020202020204" pitchFamily="34" charset="0"/>
              </a:rPr>
              <a:t>There will be a total of 50 marks available.</a:t>
            </a:r>
          </a:p>
          <a:p>
            <a:pPr>
              <a:defRPr/>
            </a:pPr>
            <a:r>
              <a:rPr lang="en-GB" sz="2400" dirty="0">
                <a:latin typeface="Arial" panose="020B0604020202020204" pitchFamily="34" charset="0"/>
                <a:cs typeface="Arial" panose="020B0604020202020204" pitchFamily="34" charset="0"/>
              </a:rPr>
              <a:t>There will be a range of texts including fiction, non- fiction and poetry.</a:t>
            </a:r>
          </a:p>
          <a:p>
            <a:pPr>
              <a:defRPr/>
            </a:pPr>
            <a:endParaRPr lang="en-GB" sz="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400" dirty="0">
                <a:latin typeface="Arial" panose="020B0604020202020204" pitchFamily="34" charset="0"/>
                <a:cs typeface="Arial" panose="020B0604020202020204" pitchFamily="34" charset="0"/>
              </a:rPr>
              <a:t>Marks will be awarded as follows:</a:t>
            </a:r>
          </a:p>
          <a:p>
            <a:pPr marL="0" indent="0">
              <a:buFont typeface="Arial" panose="020B0604020202020204" pitchFamily="34" charset="0"/>
              <a:buNone/>
              <a:defRPr/>
            </a:pPr>
            <a:endParaRPr lang="en-GB" sz="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Multiple choice or other selected responses</a:t>
            </a:r>
          </a:p>
          <a:p>
            <a:pPr>
              <a:defRPr/>
            </a:pPr>
            <a:r>
              <a:rPr lang="en-GB" sz="2400" dirty="0">
                <a:latin typeface="Arial" panose="020B0604020202020204" pitchFamily="34" charset="0"/>
                <a:cs typeface="Arial" panose="020B0604020202020204" pitchFamily="34" charset="0"/>
              </a:rPr>
              <a:t>Short responses</a:t>
            </a:r>
          </a:p>
          <a:p>
            <a:pPr>
              <a:defRPr/>
            </a:pPr>
            <a:r>
              <a:rPr lang="en-GB" sz="2400" dirty="0">
                <a:latin typeface="Arial" panose="020B0604020202020204" pitchFamily="34" charset="0"/>
                <a:cs typeface="Arial" panose="020B0604020202020204" pitchFamily="34" charset="0"/>
              </a:rPr>
              <a:t>Extended responses</a:t>
            </a:r>
          </a:p>
          <a:p>
            <a:pPr>
              <a:defRPr/>
            </a:pPr>
            <a:endParaRPr lang="en-GB" altLang="en-US" dirty="0">
              <a:latin typeface="Arial" panose="020B0604020202020204" pitchFamily="34" charset="0"/>
              <a:cs typeface="Arial" panose="020B0604020202020204" pitchFamily="34" charset="0"/>
            </a:endParaRPr>
          </a:p>
        </p:txBody>
      </p:sp>
      <p:pic>
        <p:nvPicPr>
          <p:cNvPr id="2" name="Picture 6" descr="Viridis Schools Federation | Hackney, London">
            <a:extLst>
              <a:ext uri="{FF2B5EF4-FFF2-40B4-BE49-F238E27FC236}">
                <a16:creationId xmlns:a16="http://schemas.microsoft.com/office/drawing/2014/main" id="{EFA3BCF2-E4A4-4B6E-1F35-6249A08CC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866EF21-1233-38A9-F96E-BA68C17EC585}"/>
              </a:ext>
            </a:extLst>
          </p:cNvPr>
          <p:cNvSpPr>
            <a:spLocks noGrp="1"/>
          </p:cNvSpPr>
          <p:nvPr>
            <p:ph type="title"/>
          </p:nvPr>
        </p:nvSpPr>
        <p:spPr>
          <a:xfrm>
            <a:off x="323850" y="115888"/>
            <a:ext cx="8424863" cy="1143000"/>
          </a:xfrm>
        </p:spPr>
        <p:txBody>
          <a:bodyPr/>
          <a:lstStyle/>
          <a:p>
            <a:r>
              <a:rPr lang="en-GB" altLang="en-US" sz="3200" dirty="0">
                <a:latin typeface="Arial" panose="020B0604020202020204" pitchFamily="34" charset="0"/>
                <a:cs typeface="Arial" panose="020B0604020202020204" pitchFamily="34" charset="0"/>
              </a:rPr>
              <a:t>Grammar and Punctuation</a:t>
            </a:r>
          </a:p>
        </p:txBody>
      </p:sp>
      <p:sp>
        <p:nvSpPr>
          <p:cNvPr id="2" name="Content Placeholder 1">
            <a:extLst>
              <a:ext uri="{FF2B5EF4-FFF2-40B4-BE49-F238E27FC236}">
                <a16:creationId xmlns:a16="http://schemas.microsoft.com/office/drawing/2014/main" id="{6225E9C1-BAEC-1510-5A47-EE24E9509A0B}"/>
              </a:ext>
            </a:extLst>
          </p:cNvPr>
          <p:cNvSpPr>
            <a:spLocks noGrp="1"/>
          </p:cNvSpPr>
          <p:nvPr>
            <p:ph idx="1"/>
          </p:nvPr>
        </p:nvSpPr>
        <p:spPr>
          <a:xfrm>
            <a:off x="468313" y="1125538"/>
            <a:ext cx="8229600" cy="4856162"/>
          </a:xfrm>
        </p:spPr>
        <p:txBody>
          <a:bodyPr>
            <a:normAutofit fontScale="92500"/>
          </a:bodyPr>
          <a:lstStyle/>
          <a:p>
            <a:pPr marL="0" indent="0">
              <a:buFont typeface="Arial" panose="020B0604020202020204" pitchFamily="34" charset="0"/>
              <a:buNone/>
              <a:defRPr/>
            </a:pPr>
            <a:r>
              <a:rPr lang="en-GB" sz="2400" b="1" dirty="0">
                <a:latin typeface="Arial" panose="020B0604020202020204" pitchFamily="34" charset="0"/>
                <a:cs typeface="Arial" panose="020B0604020202020204" pitchFamily="34" charset="0"/>
              </a:rPr>
              <a:t>The Grammar, Punctuation and Spelling Test:</a:t>
            </a: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There is a specific focus on knowing and applying grammatical terminology with the full range of punctuation tested.</a:t>
            </a:r>
          </a:p>
          <a:p>
            <a:pPr>
              <a:defRPr/>
            </a:pPr>
            <a:r>
              <a:rPr lang="en-GB" sz="2400" dirty="0">
                <a:latin typeface="Arial" panose="020B0604020202020204" pitchFamily="34" charset="0"/>
                <a:cs typeface="Arial" panose="020B0604020202020204" pitchFamily="34" charset="0"/>
              </a:rPr>
              <a:t>Technical terms in grammar will be tested.</a:t>
            </a:r>
          </a:p>
          <a:p>
            <a:pPr>
              <a:defRPr/>
            </a:pPr>
            <a:r>
              <a:rPr lang="en-GB" sz="2400" dirty="0">
                <a:latin typeface="Arial" panose="020B0604020202020204" pitchFamily="34" charset="0"/>
                <a:cs typeface="Arial" panose="020B0604020202020204" pitchFamily="34" charset="0"/>
              </a:rPr>
              <a:t>There will be one test paper for grammar, punctuation and vocabulary and one test paper for spelling. </a:t>
            </a:r>
          </a:p>
          <a:p>
            <a:pPr>
              <a:defRPr/>
            </a:pPr>
            <a:r>
              <a:rPr lang="en-GB" sz="2400" dirty="0">
                <a:latin typeface="Arial" panose="020B0604020202020204" pitchFamily="34" charset="0"/>
                <a:cs typeface="Arial" panose="020B0604020202020204" pitchFamily="34" charset="0"/>
              </a:rPr>
              <a:t>The grammar test will last for </a:t>
            </a:r>
            <a:r>
              <a:rPr lang="en-GB" sz="2400" dirty="0">
                <a:solidFill>
                  <a:srgbClr val="FF0000"/>
                </a:solidFill>
                <a:latin typeface="Arial" panose="020B0604020202020204" pitchFamily="34" charset="0"/>
                <a:cs typeface="Arial" panose="020B0604020202020204" pitchFamily="34" charset="0"/>
              </a:rPr>
              <a:t>45 minutes </a:t>
            </a:r>
            <a:r>
              <a:rPr lang="en-GB" sz="2400" dirty="0">
                <a:latin typeface="Arial" panose="020B0604020202020204" pitchFamily="34" charset="0"/>
                <a:cs typeface="Arial" panose="020B0604020202020204" pitchFamily="34" charset="0"/>
              </a:rPr>
              <a:t>and there will be a total of 50 marks available.</a:t>
            </a:r>
          </a:p>
          <a:p>
            <a:pPr>
              <a:defRPr/>
            </a:pPr>
            <a:r>
              <a:rPr lang="en-GB" sz="2400" dirty="0">
                <a:latin typeface="Arial" panose="020B0604020202020204" pitchFamily="34" charset="0"/>
                <a:cs typeface="Arial" panose="020B0604020202020204" pitchFamily="34" charset="0"/>
              </a:rPr>
              <a:t>In the grammar test, approximately two thirds of the marks will be for multiple choice questions. The remaining questions will require pupils to write a longer answer.</a:t>
            </a:r>
          </a:p>
          <a:p>
            <a:pPr>
              <a:defRPr/>
            </a:pPr>
            <a:endParaRPr lang="en-GB" dirty="0">
              <a:latin typeface="Arial" panose="020B0604020202020204" pitchFamily="34" charset="0"/>
              <a:cs typeface="Arial" panose="020B0604020202020204" pitchFamily="34" charset="0"/>
            </a:endParaRPr>
          </a:p>
        </p:txBody>
      </p:sp>
      <p:pic>
        <p:nvPicPr>
          <p:cNvPr id="3" name="Picture 6" descr="Viridis Schools Federation | Hackney, London">
            <a:extLst>
              <a:ext uri="{FF2B5EF4-FFF2-40B4-BE49-F238E27FC236}">
                <a16:creationId xmlns:a16="http://schemas.microsoft.com/office/drawing/2014/main" id="{C01EDAD8-3ECE-DCCA-DEEE-683037B58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4088" y="5683646"/>
            <a:ext cx="1473200" cy="10577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4B999113A15043A74DF09A36724A48" ma:contentTypeVersion="16" ma:contentTypeDescription="Create a new document." ma:contentTypeScope="" ma:versionID="a60bb4218def276cf17c6627b077d329">
  <xsd:schema xmlns:xsd="http://www.w3.org/2001/XMLSchema" xmlns:xs="http://www.w3.org/2001/XMLSchema" xmlns:p="http://schemas.microsoft.com/office/2006/metadata/properties" xmlns:ns3="4986365e-1050-441c-81b0-c5c7a40727fe" xmlns:ns4="ccf11ba9-4faa-48ce-90eb-f358804b9983" targetNamespace="http://schemas.microsoft.com/office/2006/metadata/properties" ma:root="true" ma:fieldsID="92168325ff3a7ec68d8ed6ba2b77a78a" ns3:_="" ns4:_="">
    <xsd:import namespace="4986365e-1050-441c-81b0-c5c7a40727fe"/>
    <xsd:import namespace="ccf11ba9-4faa-48ce-90eb-f358804b9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ObjectDetectorVersions" minOccurs="0"/>
                <xsd:element ref="ns3:MediaServiceSystemTags" minOccurs="0"/>
                <xsd:element ref="ns3:_activity" minOccurs="0"/>
                <xsd:element ref="ns3:MediaServiceSearchPropertie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86365e-1050-441c-81b0-c5c7a40727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_activity" ma:index="18" nillable="true" ma:displayName="_activity" ma:hidden="true" ma:internalName="_activity">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cf11ba9-4faa-48ce-90eb-f358804b998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986365e-1050-441c-81b0-c5c7a40727fe" xsi:nil="true"/>
  </documentManagement>
</p:properties>
</file>

<file path=customXml/itemProps1.xml><?xml version="1.0" encoding="utf-8"?>
<ds:datastoreItem xmlns:ds="http://schemas.openxmlformats.org/officeDocument/2006/customXml" ds:itemID="{CF42EFAE-C449-440D-8C49-A915E49D78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86365e-1050-441c-81b0-c5c7a40727fe"/>
    <ds:schemaRef ds:uri="ccf11ba9-4faa-48ce-90eb-f358804b9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ACAEED-6745-42F2-A61A-3AA16017FE87}">
  <ds:schemaRefs>
    <ds:schemaRef ds:uri="http://schemas.microsoft.com/sharepoint/v3/contenttype/forms"/>
  </ds:schemaRefs>
</ds:datastoreItem>
</file>

<file path=customXml/itemProps3.xml><?xml version="1.0" encoding="utf-8"?>
<ds:datastoreItem xmlns:ds="http://schemas.openxmlformats.org/officeDocument/2006/customXml" ds:itemID="{47F304A7-4CC1-489F-81E9-8D9467DAC547}">
  <ds:schemaRefs>
    <ds:schemaRef ds:uri="http://www.w3.org/XML/1998/namespace"/>
    <ds:schemaRef ds:uri="http://schemas.microsoft.com/office/2006/metadata/properties"/>
    <ds:schemaRef ds:uri="http://schemas.microsoft.com/office/2006/documentManagement/types"/>
    <ds:schemaRef ds:uri="http://purl.org/dc/elements/1.1/"/>
    <ds:schemaRef ds:uri="http://purl.org/dc/dcmitype/"/>
    <ds:schemaRef ds:uri="ccf11ba9-4faa-48ce-90eb-f358804b9983"/>
    <ds:schemaRef ds:uri="http://schemas.microsoft.com/office/infopath/2007/PartnerControls"/>
    <ds:schemaRef ds:uri="http://schemas.openxmlformats.org/package/2006/metadata/core-properties"/>
    <ds:schemaRef ds:uri="4986365e-1050-441c-81b0-c5c7a40727f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{CEB148B3-2767-3241-8EE1-A7074420444A}tf10001060_mac</Template>
  <TotalTime>2318</TotalTime>
  <Words>1513</Words>
  <Application>Microsoft Office PowerPoint</Application>
  <PresentationFormat>On-screen Show (4:3)</PresentationFormat>
  <Paragraphs>177</Paragraphs>
  <Slides>19</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Comic Sans MS</vt:lpstr>
      <vt:lpstr>Times New Roman</vt:lpstr>
      <vt:lpstr>Trebuchet MS</vt:lpstr>
      <vt:lpstr>Wingdings 3</vt:lpstr>
      <vt:lpstr>Facet</vt:lpstr>
      <vt:lpstr>Key Stage 2 SATS</vt:lpstr>
      <vt:lpstr>What are SATs?</vt:lpstr>
      <vt:lpstr>Key Stage 2 SATS Timetable Mon 12th May – Thurs 15th May</vt:lpstr>
      <vt:lpstr>Reporting the results</vt:lpstr>
      <vt:lpstr>Reporting the results</vt:lpstr>
      <vt:lpstr>Reporting Results</vt:lpstr>
      <vt:lpstr>The English Tests</vt:lpstr>
      <vt:lpstr>Reading Test</vt:lpstr>
      <vt:lpstr>Grammar and Punctuation</vt:lpstr>
      <vt:lpstr>Writing</vt:lpstr>
      <vt:lpstr>Maths Tests</vt:lpstr>
      <vt:lpstr>PowerPoint Presentation</vt:lpstr>
      <vt:lpstr>Access Arrangements</vt:lpstr>
      <vt:lpstr>Access Arrangements</vt:lpstr>
      <vt:lpstr>How are we preparing? </vt:lpstr>
      <vt:lpstr>Helping at Home </vt:lpstr>
      <vt:lpstr>Throughout the next few months, we recommend…</vt:lpstr>
      <vt:lpstr>Easter School Dates:</vt:lpstr>
      <vt:lpstr>CGP revision books</vt:lpstr>
    </vt:vector>
  </TitlesOfParts>
  <Company>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dc:creator>
  <cp:lastModifiedBy>Fabiha Sultana</cp:lastModifiedBy>
  <cp:revision>244</cp:revision>
  <cp:lastPrinted>2018-01-15T07:36:42Z</cp:lastPrinted>
  <dcterms:created xsi:type="dcterms:W3CDTF">2004-05-16T17:47:36Z</dcterms:created>
  <dcterms:modified xsi:type="dcterms:W3CDTF">2024-10-16T14:12:16Z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0x010100784B999113A15043A74DF09A36724A48</vt:lpwstr>
  </property>
</Properties>
</file>